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9" r:id="rId5"/>
    <p:sldId id="280" r:id="rId6"/>
    <p:sldId id="259" r:id="rId7"/>
    <p:sldId id="281" r:id="rId8"/>
    <p:sldId id="260" r:id="rId9"/>
    <p:sldId id="261" r:id="rId10"/>
    <p:sldId id="262" r:id="rId11"/>
    <p:sldId id="263" r:id="rId12"/>
    <p:sldId id="265" r:id="rId13"/>
    <p:sldId id="286" r:id="rId14"/>
    <p:sldId id="266" r:id="rId15"/>
    <p:sldId id="282" r:id="rId16"/>
    <p:sldId id="267" r:id="rId17"/>
    <p:sldId id="283" r:id="rId18"/>
    <p:sldId id="268" r:id="rId19"/>
    <p:sldId id="284" r:id="rId20"/>
    <p:sldId id="269" r:id="rId21"/>
    <p:sldId id="289" r:id="rId22"/>
    <p:sldId id="270" r:id="rId23"/>
    <p:sldId id="290" r:id="rId24"/>
    <p:sldId id="271" r:id="rId25"/>
    <p:sldId id="288" r:id="rId26"/>
    <p:sldId id="264" r:id="rId27"/>
  </p:sldIdLst>
  <p:sldSz cx="14630400" cy="8229600"/>
  <p:notesSz cx="8229600" cy="14630400"/>
  <p:embeddedFontLst>
    <p:embeddedFont>
      <p:font typeface="IBM Plex Sans Light" panose="020B0503050203000203" pitchFamily="34" charset="0"/>
      <p:regular r:id="rId29"/>
      <p:italic r:id="rId30"/>
    </p:embeddedFont>
    <p:embeddedFont>
      <p:font typeface="IBM Plex Sans Medium" panose="020B0503050203000203" pitchFamily="34" charset="0"/>
      <p:regular r:id="rId31"/>
      <p:italic r:id="rId32"/>
    </p:embeddedFont>
    <p:embeddedFont>
      <p:font typeface="Roboto" panose="02000000000000000000" pitchFamily="2" charset="0"/>
      <p:regular r:id="rId33"/>
      <p:bold r:id="rId34"/>
      <p:italic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3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72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737D4-34A3-F809-BC7F-C07641F9F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902F3-F3D3-09A5-B914-533291769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7AB01-C3D7-A336-D49C-9F389772B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194E-B874-499B-2F25-67CD2BCAF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25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D1B00-3751-03E4-A3F6-9BAF331F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470937-B583-1974-77CC-8F539752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6CA95-ECA7-9346-B6DF-D016C4543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11D5D-2B81-7F84-6F09-79160BFBE3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26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A2B55-312D-65C6-B422-1226BB322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1B525-E118-DD22-4C49-55C98BDFE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5D37C-F5D1-60DA-9E2A-764EC1064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6E8AC-8758-DF66-7B72-094BCD416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4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DC8F1-B17F-C67A-A5E1-AECB30166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40333-4FF4-53B3-4446-7F0A65D1E0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19B4F-6E85-A149-8AC2-EE1654E1E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5D454-FCF1-BEDF-2761-56CBF91488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2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1596-7FED-6112-2A63-D3FBC68A7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CF3DC-D88F-3081-1FD4-CB25E5C3E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8A5463-9EA9-D6EF-90F0-BE9CF30FE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1DA38-C807-D597-114A-DA35ACB734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0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D938-7EE6-C122-BB19-99D679074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1BF81-475B-3977-7B0B-B0A30D7FD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51DBF-06BA-DB2D-A770-3AF097AE5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3BF64-6124-BCFD-ECEA-A2AB60D0D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39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C4CEB-520E-1CF5-4B37-850F8F143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F3600-E6F9-E45D-8264-1433D5481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BB07E-5EA7-26C8-D982-AE6181F9B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BF889-B288-ABFE-4002-42DC7FACD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74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558D8-17B1-E16E-5538-F8CCB263D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D50D8-3B45-1A01-BBB5-B13F49120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CC15C-30C7-7B0A-A8FF-44DE71E08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B98AB-EF68-D8CE-7B5F-252B1EFC4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7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03483-5976-85F9-FDEF-D58F427AE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B9C10-2F87-BF2D-B218-396FD57F2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6796F-1204-1D35-46D9-1CD034E25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6CC06-EBD3-7ED0-F20B-69867E93E5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54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3720D-2A21-1BE6-960D-3424973F8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BFAAB-4D2B-965A-FA94-10EFDE275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A704E-9F1F-B6E1-179C-FFCC8D0B1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CFC70-86C5-5304-6EB9-0A247A8C3F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3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Основные техники промпт-инжиниринга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Как создавать эффективные запросы к искусственному интеллекту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7688" y="808196"/>
            <a:ext cx="4099441" cy="48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Практические советы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8" y="1531858"/>
            <a:ext cx="391120" cy="3911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7688" y="2118479"/>
            <a:ext cx="2151340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Показывайте примеры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547688" y="2456736"/>
            <a:ext cx="8048625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Конкретные примеры работают эффективнее абстрактных объяснений. Демонстрируйте желаемый результат.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88" y="3270171"/>
            <a:ext cx="391120" cy="3911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7688" y="3856792"/>
            <a:ext cx="2014895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Тестируйте варианты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547688" y="4195048"/>
            <a:ext cx="8048625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Экспериментируйте с разными формулировками. Сохраняйте удачные и неудачные промпты для анализа.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88" y="4758214"/>
            <a:ext cx="391120" cy="3911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7688" y="5344835"/>
            <a:ext cx="1956078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Выбирайте модель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547688" y="5683091"/>
            <a:ext cx="8048625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Разные модели лучше подходят для разных задач. Учитывайте язык и специфику вашего запроса.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8" y="6246257"/>
            <a:ext cx="391120" cy="3911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47688" y="6832878"/>
            <a:ext cx="2361367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Оптимизируйте качество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547688" y="7171134"/>
            <a:ext cx="8048625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Регулярно обновляйте промпты на основе результатов. Следите за изменениями в возможностях ИИ.</a:t>
            </a:r>
            <a:endParaRPr lang="en-US" sz="1200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961" y="531257"/>
            <a:ext cx="5161478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Продвинутые техники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1961" y="1423988"/>
            <a:ext cx="5312212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Современные тренды в промпт-инжиниринге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961" y="2015133"/>
            <a:ext cx="965121" cy="14207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20082" y="2208133"/>
            <a:ext cx="3640336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Retrieval-Augmented Generation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320082" y="2625447"/>
            <a:ext cx="663475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Интеграция внешних знаний и инструментов для расширения возможностей модели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961" y="3435906"/>
            <a:ext cx="965121" cy="14207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20082" y="3628906"/>
            <a:ext cx="282309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Многошаговые промпты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320082" y="4046220"/>
            <a:ext cx="663475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Сложные сценарии с использованием нескольких шаблонов и переходов между задачами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961" y="4856678"/>
            <a:ext cx="965121" cy="14207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20082" y="5049679"/>
            <a:ext cx="2926556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Автоматизация обучения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320082" y="5466993"/>
            <a:ext cx="663475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Parameter-Efficient Fine-Tuning (PEFT) на основе успешных промптов и обратной связи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961" y="6277451"/>
            <a:ext cx="965121" cy="142077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20082" y="6470452"/>
            <a:ext cx="349150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Специализированные модели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7320082" y="6887766"/>
            <a:ext cx="663475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Рост мульти-язычных и узкоспециализированных решений для конкретных областей</a:t>
            </a:r>
            <a:endParaRPr lang="en-US" sz="1500" dirty="0"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7730"/>
            <a:ext cx="9568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Промптинг через запрос контекста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013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Эта техника направлена на то, чтобы модель ИИ самостоятельно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запрашивала или учитывала дополнительный контекст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необходимый для формирования наиболее точного и релевантного ответа. Это особенно полезно, когда первоначальный запрос пользователя может быть неполным или неоднозначным.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9399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393996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651290"/>
            <a:ext cx="2915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Повышение точности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14170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избегает домыслов, работая только с подтвержденными данными.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9399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393996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65129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Улучшение релевантности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49603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Ответы максимально соответствуют конкретной ситуации пользователя.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393996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393996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651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Снижение ошибок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1417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Меньше шансов получить некорректный или обобщенный ответ из-за нехватки информации.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33951" y="6360914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промпта: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"Я хочу спланировать поездку. Если для ответа требуется дополнительная информация (например, бюджет, даты, предпочтения по месту), задай мне уточняющие вопросы, прежде чем предложить варианты."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6105763"/>
            <a:ext cx="30480" cy="1236107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B8070-7E78-C1C9-8DAD-A06992A55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D6B7C1F-7577-F3D4-2319-5C43CA2F7766}"/>
              </a:ext>
            </a:extLst>
          </p:cNvPr>
          <p:cNvSpPr/>
          <p:nvPr/>
        </p:nvSpPr>
        <p:spPr>
          <a:xfrm flipH="1">
            <a:off x="8305909" y="3327993"/>
            <a:ext cx="45719" cy="11979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2ECF1CE-C380-07AB-E5AD-469CA1B06525}"/>
              </a:ext>
            </a:extLst>
          </p:cNvPr>
          <p:cNvSpPr/>
          <p:nvPr/>
        </p:nvSpPr>
        <p:spPr>
          <a:xfrm>
            <a:off x="460577" y="871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Запрос контекста</a:t>
            </a:r>
            <a:endParaRPr lang="en-US" sz="4450" dirty="0"/>
          </a:p>
        </p:txBody>
      </p:sp>
      <p:pic>
        <p:nvPicPr>
          <p:cNvPr id="9" name="Рисунок 8" descr="Документ со сплошной заливкой">
            <a:extLst>
              <a:ext uri="{FF2B5EF4-FFF2-40B4-BE49-F238E27FC236}">
                <a16:creationId xmlns:a16="http://schemas.microsoft.com/office/drawing/2014/main" id="{8572FEE0-AB84-0CA9-69A5-E42A130BA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588" y="1719294"/>
            <a:ext cx="611981" cy="611981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21C7B989-128C-DB80-6027-4AFE7797E658}"/>
              </a:ext>
            </a:extLst>
          </p:cNvPr>
          <p:cNvSpPr/>
          <p:nvPr/>
        </p:nvSpPr>
        <p:spPr>
          <a:xfrm>
            <a:off x="8079569" y="1719294"/>
            <a:ext cx="6244709" cy="1605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могут не только генерировать текст, но быть простыми агентами с ограниченной способностью к рассуждению. Это позволяет не только предоставлять контекст самостоятельно, но и запросить его у модели.</a:t>
            </a: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b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4683B1-C07D-B165-7EF8-8157D5575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26" y="1719294"/>
            <a:ext cx="6973273" cy="5896798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790EB7ED-35B9-D463-8626-52222A811971}"/>
              </a:ext>
            </a:extLst>
          </p:cNvPr>
          <p:cNvSpPr/>
          <p:nvPr/>
        </p:nvSpPr>
        <p:spPr>
          <a:xfrm>
            <a:off x="8574581" y="3327993"/>
            <a:ext cx="5127241" cy="43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400" kern="1200" dirty="0">
                <a:solidFill>
                  <a:srgbClr val="D4D4D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Написать промпт с оригинальной задачей и запросить у модели контекст, который необходим для её решения</a:t>
            </a:r>
            <a:br>
              <a:rPr lang="ru-RU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endParaRPr lang="ru-RU" sz="14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DCC8D18-5C9B-82D3-0170-7EF76D78C41C}"/>
              </a:ext>
            </a:extLst>
          </p:cNvPr>
          <p:cNvSpPr/>
          <p:nvPr/>
        </p:nvSpPr>
        <p:spPr>
          <a:xfrm>
            <a:off x="8574581" y="4089991"/>
            <a:ext cx="5127241" cy="43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400" dirty="0">
                <a:solidFill>
                  <a:srgbClr val="D4D4D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Включить полученный контекст в новый промпт как входные данные.</a:t>
            </a:r>
            <a:endParaRPr lang="ru-RU" sz="14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FBE19DB3-25C7-DFE1-BE14-F801BD78B9D9}"/>
              </a:ext>
            </a:extLst>
          </p:cNvPr>
          <p:cNvSpPr/>
          <p:nvPr/>
        </p:nvSpPr>
        <p:spPr>
          <a:xfrm>
            <a:off x="8229989" y="3448873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A5876849-75E0-9CDA-9CC3-3951A63D9878}"/>
              </a:ext>
            </a:extLst>
          </p:cNvPr>
          <p:cNvSpPr/>
          <p:nvPr/>
        </p:nvSpPr>
        <p:spPr>
          <a:xfrm>
            <a:off x="8229989" y="4210871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A96BE-824B-C8BA-1740-16ACEF88D5A6}"/>
              </a:ext>
            </a:extLst>
          </p:cNvPr>
          <p:cNvSpPr txBox="1"/>
          <p:nvPr/>
        </p:nvSpPr>
        <p:spPr>
          <a:xfrm>
            <a:off x="8195468" y="340745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47958-129D-A793-71ED-D4C1D8DA27B2}"/>
              </a:ext>
            </a:extLst>
          </p:cNvPr>
          <p:cNvSpPr txBox="1"/>
          <p:nvPr/>
        </p:nvSpPr>
        <p:spPr>
          <a:xfrm>
            <a:off x="8195468" y="4169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B38A85D-EC16-2135-4F0C-80AC96FE56EC}"/>
              </a:ext>
            </a:extLst>
          </p:cNvPr>
          <p:cNvSpPr/>
          <p:nvPr/>
        </p:nvSpPr>
        <p:spPr>
          <a:xfrm>
            <a:off x="8389641" y="5585124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A86FF620-FF6F-CE9F-ED7B-6EA815E3C7E1}"/>
              </a:ext>
            </a:extLst>
          </p:cNvPr>
          <p:cNvSpPr/>
          <p:nvPr/>
        </p:nvSpPr>
        <p:spPr>
          <a:xfrm>
            <a:off x="8195468" y="50176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Недостатки:</a:t>
            </a:r>
            <a:endParaRPr lang="en-US" sz="22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4B8AD6AF-A1F6-1E9A-3DC4-704736822B17}"/>
              </a:ext>
            </a:extLst>
          </p:cNvPr>
          <p:cNvSpPr/>
          <p:nvPr/>
        </p:nvSpPr>
        <p:spPr>
          <a:xfrm>
            <a:off x="8844595" y="5505045"/>
            <a:ext cx="323022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Расход токенов</a:t>
            </a: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CF33CF4A-FDB6-0818-B776-74249CF3E87D}"/>
              </a:ext>
            </a:extLst>
          </p:cNvPr>
          <p:cNvSpPr/>
          <p:nvPr/>
        </p:nvSpPr>
        <p:spPr>
          <a:xfrm>
            <a:off x="8389641" y="5975451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D3703E98-0C11-6974-78A4-128015B85D45}"/>
              </a:ext>
            </a:extLst>
          </p:cNvPr>
          <p:cNvSpPr/>
          <p:nvPr/>
        </p:nvSpPr>
        <p:spPr>
          <a:xfrm>
            <a:off x="8844595" y="5895372"/>
            <a:ext cx="3718879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Зависимость от обучения модели</a:t>
            </a:r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BC963359-A94B-A374-0DDD-01356BE33735}"/>
              </a:ext>
            </a:extLst>
          </p:cNvPr>
          <p:cNvSpPr/>
          <p:nvPr/>
        </p:nvSpPr>
        <p:spPr>
          <a:xfrm>
            <a:off x="8389641" y="6365778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5831877B-1B52-169C-4858-19007282E84F}"/>
              </a:ext>
            </a:extLst>
          </p:cNvPr>
          <p:cNvSpPr/>
          <p:nvPr/>
        </p:nvSpPr>
        <p:spPr>
          <a:xfrm>
            <a:off x="8844595" y="6285699"/>
            <a:ext cx="3718879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Зависимость от размера модели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641669A-B451-0FB3-96F5-4D7DA8AB22C8}"/>
              </a:ext>
            </a:extLst>
          </p:cNvPr>
          <p:cNvSpPr/>
          <p:nvPr/>
        </p:nvSpPr>
        <p:spPr>
          <a:xfrm>
            <a:off x="7459415" y="-9204"/>
            <a:ext cx="7172071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3B4C84C-908F-2B65-1C6C-041FA626C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415" y="2419920"/>
            <a:ext cx="7172071" cy="36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83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302" y="552569"/>
            <a:ext cx="8260318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Техника промптинга Least-to-Most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3302" y="1582460"/>
            <a:ext cx="13223796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Эта техника предполагает разбиение сложной задачи на последовательность более простых подзадач. Модель сначала решает "легкие" компоненты, а затем использует их как основу для перехода к "трудным" частям, строя решение шаг за шагом.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3302" y="2451378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03302" y="2769870"/>
            <a:ext cx="651140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703302" y="2915960"/>
            <a:ext cx="382381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Идентификация простых шагов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03302" y="3350419"/>
            <a:ext cx="651140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Задача разбивается на самые базовые и легко решаемые компоненты.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415570" y="2451378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5570" y="2769870"/>
            <a:ext cx="651152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0" name="Text 8"/>
          <p:cNvSpPr/>
          <p:nvPr/>
        </p:nvSpPr>
        <p:spPr>
          <a:xfrm>
            <a:off x="7415570" y="2915960"/>
            <a:ext cx="3404473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Последовательное решение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15570" y="3350419"/>
            <a:ext cx="6511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решает каждый простой шаг, используя полученные знания для перехода к следующему.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3302" y="4344829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03302" y="4663321"/>
            <a:ext cx="651140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4" name="Text 12"/>
          <p:cNvSpPr/>
          <p:nvPr/>
        </p:nvSpPr>
        <p:spPr>
          <a:xfrm>
            <a:off x="703302" y="4809411"/>
            <a:ext cx="294870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Интеграция результатов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03302" y="5243870"/>
            <a:ext cx="651140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Промежуточные решения объединяются для построения более сложного ответа.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415570" y="4344829"/>
            <a:ext cx="200858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415570" y="4663321"/>
            <a:ext cx="651152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8" name="Text 16"/>
          <p:cNvSpPr/>
          <p:nvPr/>
        </p:nvSpPr>
        <p:spPr>
          <a:xfrm>
            <a:off x="7415570" y="4809411"/>
            <a:ext cx="251186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Финальное решение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5570" y="5243870"/>
            <a:ext cx="6511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Окончательный ответ формируется на основе полностью выстроенной цепочки рассуждений.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004649" y="6489383"/>
            <a:ext cx="12922448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промпта: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"Прежде чем ответить на вопрос [сложный вопрос], сначала перечисли все основные компоненты, необходимые для ответа. Затем дай ответ на каждый компонент по отдельности. В конце, объедини все ответы в единое целое, чтобы дать полный ответ на исходный вопрос."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03302" y="6263402"/>
            <a:ext cx="22860" cy="1416368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4584-94BB-0A1F-9C5B-82D47D27F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175D94-31B5-F70A-742C-169455373E8C}"/>
              </a:ext>
            </a:extLst>
          </p:cNvPr>
          <p:cNvSpPr/>
          <p:nvPr/>
        </p:nvSpPr>
        <p:spPr>
          <a:xfrm>
            <a:off x="793730" y="871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Least-to-Most</a:t>
            </a:r>
            <a:endParaRPr lang="en-US" sz="44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4D40C7AD-28A3-8D39-8857-B2CD417F4C16}"/>
              </a:ext>
            </a:extLst>
          </p:cNvPr>
          <p:cNvSpPr/>
          <p:nvPr/>
        </p:nvSpPr>
        <p:spPr>
          <a:xfrm>
            <a:off x="793730" y="1700124"/>
            <a:ext cx="8016895" cy="130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«От меньшего к большему» 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 эффективная техника промптинга для последовательной генерации или извлечения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более и более детализированной информации используя </a:t>
            </a:r>
            <a:r>
              <a:rPr lang="ru-RU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цепочку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промптов.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B70102-3213-8B18-7E57-EBCBDB9E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355340B-F827-F647-7001-FA854AAF1536}"/>
              </a:ext>
            </a:extLst>
          </p:cNvPr>
          <p:cNvSpPr/>
          <p:nvPr/>
        </p:nvSpPr>
        <p:spPr>
          <a:xfrm flipH="1">
            <a:off x="5517456" y="4854873"/>
            <a:ext cx="45719" cy="2005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7DAAD813-715C-8D34-504B-10B100247BBB}"/>
              </a:ext>
            </a:extLst>
          </p:cNvPr>
          <p:cNvSpPr/>
          <p:nvPr/>
        </p:nvSpPr>
        <p:spPr>
          <a:xfrm>
            <a:off x="5443231" y="4902361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9A868322-DA48-A09A-4B01-CA2CB2E9287E}"/>
              </a:ext>
            </a:extLst>
          </p:cNvPr>
          <p:cNvSpPr/>
          <p:nvPr/>
        </p:nvSpPr>
        <p:spPr>
          <a:xfrm>
            <a:off x="5249058" y="4334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Недостатки:</a:t>
            </a:r>
            <a:endParaRPr lang="en-US" sz="220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85754A4-FA27-8395-988A-CC9B587774BB}"/>
              </a:ext>
            </a:extLst>
          </p:cNvPr>
          <p:cNvSpPr/>
          <p:nvPr/>
        </p:nvSpPr>
        <p:spPr>
          <a:xfrm>
            <a:off x="5898186" y="4822282"/>
            <a:ext cx="323022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зависимость от ранее сгенерированной информации</a:t>
            </a: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AFD64964-36CF-18AC-0C88-AB9C5FCBB22C}"/>
              </a:ext>
            </a:extLst>
          </p:cNvPr>
          <p:cNvSpPr/>
          <p:nvPr/>
        </p:nvSpPr>
        <p:spPr>
          <a:xfrm>
            <a:off x="5439422" y="6529476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915D2B16-6887-B470-BAF5-0CD193BB9175}"/>
              </a:ext>
            </a:extLst>
          </p:cNvPr>
          <p:cNvSpPr/>
          <p:nvPr/>
        </p:nvSpPr>
        <p:spPr>
          <a:xfrm>
            <a:off x="5898186" y="6515937"/>
            <a:ext cx="3050368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Зависимость от раннее использованных промптов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4017877-92E8-4352-328C-D14FE2A6A77E}"/>
              </a:ext>
            </a:extLst>
          </p:cNvPr>
          <p:cNvSpPr/>
          <p:nvPr/>
        </p:nvSpPr>
        <p:spPr>
          <a:xfrm flipH="1">
            <a:off x="1086952" y="4854873"/>
            <a:ext cx="45719" cy="15948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4FA632AE-366D-1FFD-E023-EDF57056A912}"/>
              </a:ext>
            </a:extLst>
          </p:cNvPr>
          <p:cNvSpPr/>
          <p:nvPr/>
        </p:nvSpPr>
        <p:spPr>
          <a:xfrm>
            <a:off x="1012728" y="4902361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E504AD74-04A3-F95D-1A74-2FCB50FEB3A3}"/>
              </a:ext>
            </a:extLst>
          </p:cNvPr>
          <p:cNvSpPr/>
          <p:nvPr/>
        </p:nvSpPr>
        <p:spPr>
          <a:xfrm>
            <a:off x="818555" y="4334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Преимущества:</a:t>
            </a:r>
            <a:endParaRPr lang="en-US" sz="220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FB215D05-105E-C261-56A2-F552EAD68001}"/>
              </a:ext>
            </a:extLst>
          </p:cNvPr>
          <p:cNvSpPr/>
          <p:nvPr/>
        </p:nvSpPr>
        <p:spPr>
          <a:xfrm>
            <a:off x="1467683" y="4822282"/>
            <a:ext cx="323022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Широкое исследование темы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276B7591-E475-25AA-4C5D-C41D58D00BCF}"/>
              </a:ext>
            </a:extLst>
          </p:cNvPr>
          <p:cNvSpPr/>
          <p:nvPr/>
        </p:nvSpPr>
        <p:spPr>
          <a:xfrm>
            <a:off x="1012728" y="5337177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C47D8A4A-DD2A-7079-BE7A-326CD60B0FB6}"/>
              </a:ext>
            </a:extLst>
          </p:cNvPr>
          <p:cNvSpPr/>
          <p:nvPr/>
        </p:nvSpPr>
        <p:spPr>
          <a:xfrm>
            <a:off x="1467682" y="5257098"/>
            <a:ext cx="445095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Гибкость</a:t>
            </a:r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D638AC4B-4EC5-F816-4144-6E13E644139C}"/>
              </a:ext>
            </a:extLst>
          </p:cNvPr>
          <p:cNvSpPr/>
          <p:nvPr/>
        </p:nvSpPr>
        <p:spPr>
          <a:xfrm>
            <a:off x="1005087" y="5762656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C262BF75-5D19-8BB7-4140-E1567028D562}"/>
              </a:ext>
            </a:extLst>
          </p:cNvPr>
          <p:cNvSpPr/>
          <p:nvPr/>
        </p:nvSpPr>
        <p:spPr>
          <a:xfrm>
            <a:off x="1467682" y="5654329"/>
            <a:ext cx="3513757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Улучшенное понимание темы</a:t>
            </a:r>
          </a:p>
        </p:txBody>
      </p:sp>
      <p:sp>
        <p:nvSpPr>
          <p:cNvPr id="34" name="Shape 1">
            <a:extLst>
              <a:ext uri="{FF2B5EF4-FFF2-40B4-BE49-F238E27FC236}">
                <a16:creationId xmlns:a16="http://schemas.microsoft.com/office/drawing/2014/main" id="{E02FC4AF-ABAB-7140-BA5D-9B480C5A0CAB}"/>
              </a:ext>
            </a:extLst>
          </p:cNvPr>
          <p:cNvSpPr/>
          <p:nvPr/>
        </p:nvSpPr>
        <p:spPr>
          <a:xfrm>
            <a:off x="1005087" y="6183171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35" name="Text 2">
            <a:extLst>
              <a:ext uri="{FF2B5EF4-FFF2-40B4-BE49-F238E27FC236}">
                <a16:creationId xmlns:a16="http://schemas.microsoft.com/office/drawing/2014/main" id="{E5EB3E23-69E2-AD64-862C-B9FC7D57A95A}"/>
              </a:ext>
            </a:extLst>
          </p:cNvPr>
          <p:cNvSpPr/>
          <p:nvPr/>
        </p:nvSpPr>
        <p:spPr>
          <a:xfrm>
            <a:off x="1467682" y="6074844"/>
            <a:ext cx="4361359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Совместное обучение</a:t>
            </a:r>
          </a:p>
        </p:txBody>
      </p:sp>
      <p:pic>
        <p:nvPicPr>
          <p:cNvPr id="36" name="Рисунок 35" descr="Восклицательный знак со сплошной заливкой">
            <a:extLst>
              <a:ext uri="{FF2B5EF4-FFF2-40B4-BE49-F238E27FC236}">
                <a16:creationId xmlns:a16="http://schemas.microsoft.com/office/drawing/2014/main" id="{8BA523F2-2B38-8A81-6A01-84B61521C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67" y="3265826"/>
            <a:ext cx="687572" cy="687572"/>
          </a:xfrm>
          <a:prstGeom prst="rect">
            <a:avLst/>
          </a:prstGeom>
        </p:spPr>
      </p:pic>
      <p:sp>
        <p:nvSpPr>
          <p:cNvPr id="37" name="Text 2">
            <a:extLst>
              <a:ext uri="{FF2B5EF4-FFF2-40B4-BE49-F238E27FC236}">
                <a16:creationId xmlns:a16="http://schemas.microsoft.com/office/drawing/2014/main" id="{6D8F30EF-018B-085A-E2E0-3D6C7C30B417}"/>
              </a:ext>
            </a:extLst>
          </p:cNvPr>
          <p:cNvSpPr/>
          <p:nvPr/>
        </p:nvSpPr>
        <p:spPr>
          <a:xfrm>
            <a:off x="793729" y="3043072"/>
            <a:ext cx="8016895" cy="130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использовании этой техники дополнительно рекомендуется проводить оценку каждого результата либо с помощью самой модели (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Self-Evaluation)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либо с помощью иных средств.</a:t>
            </a:r>
          </a:p>
        </p:txBody>
      </p:sp>
    </p:spTree>
    <p:extLst>
      <p:ext uri="{BB962C8B-B14F-4D97-AF65-F5344CB8AC3E}">
        <p14:creationId xmlns:p14="http://schemas.microsoft.com/office/powerpoint/2010/main" val="117416682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0565"/>
            <a:ext cx="81872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Техника ролевого промптинга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729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Эта техника заключается в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присвоении языковой модели конкретной роли или персоны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чтобы она генерировала ответы с определенной точки зрения, в заданном стиле и с использованием соответствующей терминологии.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53928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853928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11122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Улучшение релевантности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95597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генерирует более целенаправленные и глубокие ответы, соответствующие выбранной роли.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53928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853928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111222"/>
            <a:ext cx="3174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Консистентность стиля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60164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Обеспечивается единообразие тона, лексики и формата вывода, что критично для профессиональных задач.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53928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2853928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11122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Снижение неоднозначности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95597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лучше понимает контекст запроса, минимизируя случайные или нерелевантные ответы.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33951" y="6175177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промпта: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"Выступи в роли опытного маркетингового аналитика. Моя компания производит экологически чистые товары. Проанализируй текущие рыночные тренды и предложи три стратегии продвижения для нашей новой линейки продуктов, ориентируясь на молодую аудиторию."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920026"/>
            <a:ext cx="30480" cy="1599009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9E73-3517-DDCD-DA27-A6CA82DB9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4BC3BEF-1EB2-1799-70D0-24FA83171393}"/>
              </a:ext>
            </a:extLst>
          </p:cNvPr>
          <p:cNvSpPr/>
          <p:nvPr/>
        </p:nvSpPr>
        <p:spPr>
          <a:xfrm>
            <a:off x="793730" y="871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Role prompting</a:t>
            </a:r>
            <a:endParaRPr lang="en-US" sz="4450" dirty="0"/>
          </a:p>
        </p:txBody>
      </p:sp>
      <p:pic>
        <p:nvPicPr>
          <p:cNvPr id="9" name="Рисунок 8" descr="Документ со сплошной заливкой">
            <a:extLst>
              <a:ext uri="{FF2B5EF4-FFF2-40B4-BE49-F238E27FC236}">
                <a16:creationId xmlns:a16="http://schemas.microsoft.com/office/drawing/2014/main" id="{0ACF04DF-36D5-B97D-68EF-9555D632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9549" y="1790696"/>
            <a:ext cx="611981" cy="611981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75F92316-9F9E-3015-5DE4-A55C5F411AF5}"/>
              </a:ext>
            </a:extLst>
          </p:cNvPr>
          <p:cNvSpPr/>
          <p:nvPr/>
        </p:nvSpPr>
        <p:spPr>
          <a:xfrm>
            <a:off x="8607918" y="1740452"/>
            <a:ext cx="5136657" cy="266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Ролевой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промптинг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предполагает назначение модели какой-либо роли в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промпте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которая будет влиять на генерацию ответа. </a:t>
            </a: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Применять ролевой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промтинг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стоит, когда:</a:t>
            </a:r>
            <a:b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   необходимо получить специфичный ответ, требующий специальных знаний;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стилизовать ответ модели;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стимулировать творческую часть ответов.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D91905-8968-F4AE-B9F6-9ACDD4CA4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30" y="1748790"/>
            <a:ext cx="6849431" cy="336279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60ECCAB-0348-1778-97D8-58BD721FD13C}"/>
              </a:ext>
            </a:extLst>
          </p:cNvPr>
          <p:cNvSpPr/>
          <p:nvPr/>
        </p:nvSpPr>
        <p:spPr>
          <a:xfrm flipH="1">
            <a:off x="8876315" y="5697024"/>
            <a:ext cx="45719" cy="17420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9D878D8-B1BB-B8EC-69A3-1FA460DC96CA}"/>
              </a:ext>
            </a:extLst>
          </p:cNvPr>
          <p:cNvSpPr/>
          <p:nvPr/>
        </p:nvSpPr>
        <p:spPr>
          <a:xfrm>
            <a:off x="8802091" y="5744511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58E72588-6449-2070-3F89-E758F8ADAF1C}"/>
              </a:ext>
            </a:extLst>
          </p:cNvPr>
          <p:cNvSpPr/>
          <p:nvPr/>
        </p:nvSpPr>
        <p:spPr>
          <a:xfrm>
            <a:off x="8607918" y="5177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Недостатки:</a:t>
            </a:r>
            <a:endParaRPr lang="en-US" sz="22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10327F21-A4D2-2864-4C52-A763D3CDC8F6}"/>
              </a:ext>
            </a:extLst>
          </p:cNvPr>
          <p:cNvSpPr/>
          <p:nvPr/>
        </p:nvSpPr>
        <p:spPr>
          <a:xfrm>
            <a:off x="9257046" y="5664432"/>
            <a:ext cx="323022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Возможные искажения информации в зависимости от роли</a:t>
            </a: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51B53FE5-F41E-94F4-3FCE-5092D911D16F}"/>
              </a:ext>
            </a:extLst>
          </p:cNvPr>
          <p:cNvSpPr/>
          <p:nvPr/>
        </p:nvSpPr>
        <p:spPr>
          <a:xfrm>
            <a:off x="9217677" y="6974257"/>
            <a:ext cx="445095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Нестабильность роли в длинных контекстах при долгом взаимодействии</a:t>
            </a: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8AEB4ED2-A1DE-D3F6-2A78-D2F7189A6822}"/>
              </a:ext>
            </a:extLst>
          </p:cNvPr>
          <p:cNvSpPr/>
          <p:nvPr/>
        </p:nvSpPr>
        <p:spPr>
          <a:xfrm>
            <a:off x="8796374" y="7151422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</p:spTree>
    <p:extLst>
      <p:ext uri="{BB962C8B-B14F-4D97-AF65-F5344CB8AC3E}">
        <p14:creationId xmlns:p14="http://schemas.microsoft.com/office/powerpoint/2010/main" val="324148755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653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287" y="2520672"/>
            <a:ext cx="10582989" cy="516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Техника суммаризации за пределами окна контекста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78287" y="3284696"/>
            <a:ext cx="13473827" cy="52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Эта продвинутая техника позволяет языковым моделям работать с документами, размер которых </a:t>
            </a: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превышает их стандартное окно контекста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Она основана на итеративном подходе к обработке и суммаризации текста.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78287" y="3999190"/>
            <a:ext cx="6654284" cy="1261824"/>
          </a:xfrm>
          <a:prstGeom prst="roundRect">
            <a:avLst>
              <a:gd name="adj" fmla="val 869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55427" y="3999190"/>
            <a:ext cx="91440" cy="1261824"/>
          </a:xfrm>
          <a:prstGeom prst="roundRect">
            <a:avLst>
              <a:gd name="adj" fmla="val 27105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834866" y="4187190"/>
            <a:ext cx="252329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Разбиение на фрагменты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34866" y="4544378"/>
            <a:ext cx="6209705" cy="52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Исходный длинный документ делится на более мелкие, управляемые части, каждая из которых помещается в окно контекста модели.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397710" y="3999190"/>
            <a:ext cx="6654403" cy="1261824"/>
          </a:xfrm>
          <a:prstGeom prst="roundRect">
            <a:avLst>
              <a:gd name="adj" fmla="val 869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74850" y="3999190"/>
            <a:ext cx="91440" cy="1261824"/>
          </a:xfrm>
          <a:prstGeom prst="roundRect">
            <a:avLst>
              <a:gd name="adj" fmla="val 27105"/>
            </a:avLst>
          </a:prstGeom>
          <a:solidFill>
            <a:srgbClr val="FFBC8F"/>
          </a:solidFill>
          <a:ln/>
        </p:spPr>
      </p:sp>
      <p:sp>
        <p:nvSpPr>
          <p:cNvPr id="11" name="Text 8"/>
          <p:cNvSpPr/>
          <p:nvPr/>
        </p:nvSpPr>
        <p:spPr>
          <a:xfrm>
            <a:off x="7654290" y="4187190"/>
            <a:ext cx="2543175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Поэтапная суммаризация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654290" y="4544378"/>
            <a:ext cx="6209824" cy="52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Каждый фрагмент текста обрабатывается и суммируется моделью отдельно, создавая ряд промежуточных мини-резюме.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78287" y="5426154"/>
            <a:ext cx="6654284" cy="1261824"/>
          </a:xfrm>
          <a:prstGeom prst="roundRect">
            <a:avLst>
              <a:gd name="adj" fmla="val 869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55427" y="5426154"/>
            <a:ext cx="91440" cy="1261824"/>
          </a:xfrm>
          <a:prstGeom prst="roundRect">
            <a:avLst>
              <a:gd name="adj" fmla="val 27105"/>
            </a:avLst>
          </a:prstGeom>
          <a:solidFill>
            <a:srgbClr val="FFBC8F"/>
          </a:solidFill>
          <a:ln/>
        </p:spPr>
      </p:sp>
      <p:sp>
        <p:nvSpPr>
          <p:cNvPr id="15" name="Text 12"/>
          <p:cNvSpPr/>
          <p:nvPr/>
        </p:nvSpPr>
        <p:spPr>
          <a:xfrm>
            <a:off x="834866" y="5614154"/>
            <a:ext cx="275451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Итеративная консолидация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4866" y="5971342"/>
            <a:ext cx="6209705" cy="52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Промежуточные резюме затем объединяются и снова подаются на суммаризацию, постепенно формируя более объемный итоговый текст.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7397710" y="5426154"/>
            <a:ext cx="6654403" cy="1261824"/>
          </a:xfrm>
          <a:prstGeom prst="roundRect">
            <a:avLst>
              <a:gd name="adj" fmla="val 869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74850" y="5426154"/>
            <a:ext cx="91440" cy="1261824"/>
          </a:xfrm>
          <a:prstGeom prst="roundRect">
            <a:avLst>
              <a:gd name="adj" fmla="val 27105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7654290" y="5614154"/>
            <a:ext cx="2394466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Финальная компиляция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654290" y="5971342"/>
            <a:ext cx="6209824" cy="52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Конечный результат представляет собой всеобъемлющее резюме всего документа, полученное путем последовательной обработки его частей.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826056" y="7059692"/>
            <a:ext cx="13226058" cy="52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промпта: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"Суммируй следующую статью, которая очень большая. Сначала разбей её на части и сделай краткие резюме для каждой части. Затем объедини эти резюме и создай итоговое заключение объемом до 200 слов, сохранив основные идеи и выводы."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578287" y="6873835"/>
            <a:ext cx="22860" cy="900351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D960F-E892-4250-1CD1-A9A6E198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6D97D4B-081B-01CE-FC81-B4034F0D2EE3}"/>
              </a:ext>
            </a:extLst>
          </p:cNvPr>
          <p:cNvSpPr/>
          <p:nvPr/>
        </p:nvSpPr>
        <p:spPr>
          <a:xfrm>
            <a:off x="466458" y="8673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 err="1">
                <a:solidFill>
                  <a:srgbClr val="F3F3F2"/>
                </a:solidFill>
                <a:latin typeface="IBM Plex Sans Medium" pitchFamily="34" charset="0"/>
              </a:rPr>
              <a:t>Суммаризация</a:t>
            </a: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 за пределами окна контекста</a:t>
            </a:r>
            <a:endParaRPr lang="en-US" sz="4450" dirty="0"/>
          </a:p>
        </p:txBody>
      </p:sp>
      <p:pic>
        <p:nvPicPr>
          <p:cNvPr id="9" name="Рисунок 8" descr="Документ со сплошной заливкой">
            <a:extLst>
              <a:ext uri="{FF2B5EF4-FFF2-40B4-BE49-F238E27FC236}">
                <a16:creationId xmlns:a16="http://schemas.microsoft.com/office/drawing/2014/main" id="{DD68AB8A-9057-4DC3-1921-DC4CA23E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7562" y="2166849"/>
            <a:ext cx="611981" cy="611981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A7DC7CBA-DC63-A0F0-3350-AD13E3876E5C}"/>
              </a:ext>
            </a:extLst>
          </p:cNvPr>
          <p:cNvSpPr/>
          <p:nvPr/>
        </p:nvSpPr>
        <p:spPr>
          <a:xfrm>
            <a:off x="8269266" y="2168189"/>
            <a:ext cx="6244709" cy="1298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Часто сжатие необходимо при анализе большого массива информации, что несомненно превышает размер окна контекста большинства современных моделей.</a:t>
            </a:r>
          </a:p>
          <a:p>
            <a:pPr marL="0" indent="0">
              <a:lnSpc>
                <a:spcPts val="2850"/>
              </a:lnSpc>
              <a:buNone/>
            </a:pP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53AB69-DACB-089C-879D-C142FA408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58" y="2166849"/>
            <a:ext cx="7030431" cy="4763165"/>
          </a:xfrm>
          <a:prstGeom prst="rect">
            <a:avLst/>
          </a:prstGeom>
        </p:spPr>
      </p:pic>
      <p:pic>
        <p:nvPicPr>
          <p:cNvPr id="8" name="Рисунок 7" descr="Восклицательный знак со сплошной заливкой">
            <a:extLst>
              <a:ext uri="{FF2B5EF4-FFF2-40B4-BE49-F238E27FC236}">
                <a16:creationId xmlns:a16="http://schemas.microsoft.com/office/drawing/2014/main" id="{798C80B2-F4B4-30E5-E005-9F6C599BF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8531" y="5230681"/>
            <a:ext cx="687572" cy="687572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38DE2517-576D-C617-9F9E-772FF75D83F8}"/>
              </a:ext>
            </a:extLst>
          </p:cNvPr>
          <p:cNvSpPr/>
          <p:nvPr/>
        </p:nvSpPr>
        <p:spPr>
          <a:xfrm>
            <a:off x="8307684" y="5145275"/>
            <a:ext cx="6244709" cy="266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Разбиение больших текстов является отдельной непростой подзадачей; часто требует применения специализированных инструментов или библиотек.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2E50FE-0F09-990A-3388-7A6F2F6E6AFA}"/>
              </a:ext>
            </a:extLst>
          </p:cNvPr>
          <p:cNvSpPr txBox="1"/>
          <p:nvPr/>
        </p:nvSpPr>
        <p:spPr>
          <a:xfrm>
            <a:off x="8179543" y="3375674"/>
            <a:ext cx="6107957" cy="1172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ru-RU" sz="1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решения данной задачи необходимо разбить массив на </a:t>
            </a:r>
            <a:r>
              <a:rPr lang="ru-RU" sz="180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подмассивы</a:t>
            </a:r>
            <a:r>
              <a:rPr lang="ru-RU" sz="1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сгенерировать и агрегировать результаты сжатия для них, после чего сжать агрегат.</a:t>
            </a:r>
          </a:p>
        </p:txBody>
      </p:sp>
    </p:spTree>
    <p:extLst>
      <p:ext uri="{BB962C8B-B14F-4D97-AF65-F5344CB8AC3E}">
        <p14:creationId xmlns:p14="http://schemas.microsoft.com/office/powerpoint/2010/main" val="15157755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7994333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Что такое промпт-инжиниринг?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3425" y="1734026"/>
            <a:ext cx="7693581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Промпт-инжиниринг — это искусство и наука создания точных запросов (промптов) для больших языковых моделей. Это дисциплина, которая помогает извлечь максимальную пользу из взаимодействия с ИИ.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3425" y="2928461"/>
            <a:ext cx="7693581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Главная цель: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получить максимально точный, релевантный и полезный ответ от модели через грамотно сформулированный запрос.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880" y="1781175"/>
            <a:ext cx="4958596" cy="495859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33425" y="7211258"/>
            <a:ext cx="13163550" cy="890588"/>
          </a:xfrm>
          <a:prstGeom prst="roundRect">
            <a:avLst>
              <a:gd name="adj" fmla="val 3530"/>
            </a:avLst>
          </a:prstGeom>
          <a:solidFill>
            <a:srgbClr val="4D1F0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7526060"/>
            <a:ext cx="261937" cy="2095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14463" y="7473196"/>
            <a:ext cx="1227296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Правильный промпт — ключ к успешной автоматизации</a:t>
            </a: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 решению сложных задач с помощью ИИ</a:t>
            </a:r>
            <a:endParaRPr lang="en-US" sz="1650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648" y="619839"/>
            <a:ext cx="10056138" cy="54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Техника генерации структурированных данных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3648" y="1518404"/>
            <a:ext cx="13403104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Эта техника фокусируется на получении от языковой модели данных, представленных в </a:t>
            </a: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строго определенном структурированном формате</a:t>
            </a: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(например, JSON, XML, CSV). Это критически важно для автоматической обработки, интеграции с другими системами и обеспечения консистентности информации.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3648" y="2276594"/>
            <a:ext cx="6613922" cy="1862376"/>
          </a:xfrm>
          <a:prstGeom prst="roundRect">
            <a:avLst>
              <a:gd name="adj" fmla="val 141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6508" y="2299454"/>
            <a:ext cx="6568202" cy="526018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3789045" y="2398038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811768" y="3000732"/>
            <a:ext cx="2765822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Задание формата и схемы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11768" y="3379827"/>
            <a:ext cx="6217682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Явно укажите желаемый формат (JSON, CSV, XML) и предоставьте детальную схему данных с именами полей, типами и ограничениями.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2830" y="2276594"/>
            <a:ext cx="6613922" cy="1862376"/>
          </a:xfrm>
          <a:prstGeom prst="roundRect">
            <a:avLst>
              <a:gd name="adj" fmla="val 141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25690" y="2299454"/>
            <a:ext cx="6568202" cy="526018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10578227" y="2398038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7600950" y="3000732"/>
            <a:ext cx="285071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Предоставление примеров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00950" y="3379827"/>
            <a:ext cx="6217682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Включите несколько образцов уже сгенерированных или ожидаемых данных, чтобы модель лучше поняла структуру.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13648" y="4314230"/>
            <a:ext cx="6613922" cy="2142887"/>
          </a:xfrm>
          <a:prstGeom prst="roundRect">
            <a:avLst>
              <a:gd name="adj" fmla="val 1227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36508" y="4337090"/>
            <a:ext cx="6568202" cy="526018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6" name="Text 14"/>
          <p:cNvSpPr/>
          <p:nvPr/>
        </p:nvSpPr>
        <p:spPr>
          <a:xfrm>
            <a:off x="3789045" y="4435673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811768" y="5038368"/>
            <a:ext cx="256043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Итеративная валидация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811768" y="5417463"/>
            <a:ext cx="6217682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Просите модель проверять свою генерацию на соответствие схеме и исправлять ошибки, если они есть, для повышения точности.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402830" y="4314230"/>
            <a:ext cx="6613922" cy="2142887"/>
          </a:xfrm>
          <a:prstGeom prst="roundRect">
            <a:avLst>
              <a:gd name="adj" fmla="val 1227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25690" y="4337090"/>
            <a:ext cx="6568202" cy="526018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21" name="Text 19"/>
          <p:cNvSpPr/>
          <p:nvPr/>
        </p:nvSpPr>
        <p:spPr>
          <a:xfrm>
            <a:off x="10578227" y="4435673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600950" y="5038368"/>
            <a:ext cx="219170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Уточнение деталей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600950" y="5417463"/>
            <a:ext cx="6217682" cy="841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необходимости, направляйте модель на заполнение конкретных полей или добавление специфических деталей, отсутствующих в начальной схеме.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876657" y="6851452"/>
            <a:ext cx="1314009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промпта:</a:t>
            </a: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"Сгенерируй JSON-объект со следующими полями: 'название_продукта' (строка), 'цена' (число), 'наличие' (булево). Продукт: 'Ноутбук Ultrabook X1', цена: 1200, наличие: true."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613648" y="6654284"/>
            <a:ext cx="22860" cy="955358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AC6B7-7332-BCE0-B4EF-41E14CB9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E8137F2-0387-E1C0-9B7A-59AB257DECF4}"/>
              </a:ext>
            </a:extLst>
          </p:cNvPr>
          <p:cNvSpPr/>
          <p:nvPr/>
        </p:nvSpPr>
        <p:spPr>
          <a:xfrm>
            <a:off x="793730" y="871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Генерация структурированных данных</a:t>
            </a:r>
            <a:endParaRPr lang="en-US" sz="4450" dirty="0"/>
          </a:p>
        </p:txBody>
      </p:sp>
      <p:pic>
        <p:nvPicPr>
          <p:cNvPr id="9" name="Рисунок 8" descr="Документ со сплошной заливкой">
            <a:extLst>
              <a:ext uri="{FF2B5EF4-FFF2-40B4-BE49-F238E27FC236}">
                <a16:creationId xmlns:a16="http://schemas.microsoft.com/office/drawing/2014/main" id="{B683FE69-73B9-FE9A-DD75-E1036F5C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6083" y="1893196"/>
            <a:ext cx="611981" cy="611981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2DA0D360-BC27-ED46-2CF3-DB4F056DD08E}"/>
              </a:ext>
            </a:extLst>
          </p:cNvPr>
          <p:cNvSpPr/>
          <p:nvPr/>
        </p:nvSpPr>
        <p:spPr>
          <a:xfrm>
            <a:off x="9584055" y="1879907"/>
            <a:ext cx="4261297" cy="266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Структуры данных могут быть: списки, таблицы, 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JSON, YAML, XML, CSV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 прочие известные структуры, включая 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 т.п.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464276-38B0-3A82-DA98-2972FC028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30" y="1889715"/>
            <a:ext cx="756390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292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925235"/>
            <a:ext cx="6065996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Техника окраски текста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4260" y="2015014"/>
            <a:ext cx="1314188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Эта техника заключается в использовании </a:t>
            </a: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специального форматирования (например, выделения жирным шрифтом)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 промпте для акцентирования внимания модели на ключевых инструкциях или элементах, а затем в направлении модели на </a:t>
            </a: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детальное расширение или структурированную генерацию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информации на основе этих выделенных частей.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4260" y="3274695"/>
            <a:ext cx="4238863" cy="2631638"/>
          </a:xfrm>
          <a:prstGeom prst="roundRect">
            <a:avLst>
              <a:gd name="adj" fmla="val 4170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1400" y="3274695"/>
            <a:ext cx="91440" cy="2631638"/>
          </a:xfrm>
          <a:prstGeom prst="roundRect">
            <a:avLst>
              <a:gd name="adj" fmla="val 34884"/>
            </a:avLst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1048345" y="3510201"/>
            <a:ext cx="3432453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Улучшение интерпретации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48345" y="3970020"/>
            <a:ext cx="3699272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Выделение ключевых слов помогает модели точнее понять намерения пользователя и приоритеты запроса.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95768" y="3274695"/>
            <a:ext cx="4238863" cy="2631638"/>
          </a:xfrm>
          <a:prstGeom prst="roundRect">
            <a:avLst>
              <a:gd name="adj" fmla="val 4170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72908" y="3274695"/>
            <a:ext cx="91440" cy="2631638"/>
          </a:xfrm>
          <a:prstGeom prst="roundRect">
            <a:avLst>
              <a:gd name="adj" fmla="val 34884"/>
            </a:avLst>
          </a:prstGeom>
          <a:solidFill>
            <a:srgbClr val="FFBC8F"/>
          </a:solidFill>
          <a:ln/>
        </p:spPr>
      </p:sp>
      <p:sp>
        <p:nvSpPr>
          <p:cNvPr id="10" name="Text 8"/>
          <p:cNvSpPr/>
          <p:nvPr/>
        </p:nvSpPr>
        <p:spPr>
          <a:xfrm>
            <a:off x="5499854" y="3510201"/>
            <a:ext cx="3699272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Целенаправленная детализация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499854" y="4302323"/>
            <a:ext cx="3699272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Техника позволяет модели сосредоточиться на важных аспектах, генерируя более глубокий и релевантный контент.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47277" y="3274695"/>
            <a:ext cx="4238863" cy="2631638"/>
          </a:xfrm>
          <a:prstGeom prst="roundRect">
            <a:avLst>
              <a:gd name="adj" fmla="val 4170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24417" y="3274695"/>
            <a:ext cx="91440" cy="2631638"/>
          </a:xfrm>
          <a:prstGeom prst="roundRect">
            <a:avLst>
              <a:gd name="adj" fmla="val 34884"/>
            </a:avLst>
          </a:prstGeom>
          <a:solidFill>
            <a:srgbClr val="FFBC8F"/>
          </a:solidFill>
          <a:ln/>
        </p:spPr>
      </p:sp>
      <p:sp>
        <p:nvSpPr>
          <p:cNvPr id="14" name="Text 12"/>
          <p:cNvSpPr/>
          <p:nvPr/>
        </p:nvSpPr>
        <p:spPr>
          <a:xfrm>
            <a:off x="9951363" y="3510201"/>
            <a:ext cx="348793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Контролируемая структура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9951363" y="3970020"/>
            <a:ext cx="3699272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Помогает модели поэтапно "разворачивать" информацию в заданном формате, обеспечивая логичную и последовательную выдачу.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063228" y="6384727"/>
            <a:ext cx="1282291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промпта: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</a:t>
            </a: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Выдели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три ключевые преимущества использования возобновляемых источников энергии. </a:t>
            </a: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Затем разверни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каждое преимущество в отдельный абзац, подробно объясняющий его влияние на экономику и окружающую среду."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4260" y="6145530"/>
            <a:ext cx="22860" cy="1158716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87271-81F2-3ACF-A4EA-0910AB59D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619DC53-8624-3ADF-67CD-62D321EEDB62}"/>
              </a:ext>
            </a:extLst>
          </p:cNvPr>
          <p:cNvGrpSpPr/>
          <p:nvPr/>
        </p:nvGrpSpPr>
        <p:grpSpPr>
          <a:xfrm>
            <a:off x="0" y="-15151"/>
            <a:ext cx="14630400" cy="6068912"/>
            <a:chOff x="0" y="-15151"/>
            <a:chExt cx="14630400" cy="6068912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B524B775-3AD5-8F8C-EA7C-F54157400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6411" y="-15151"/>
              <a:ext cx="8091883" cy="6068912"/>
            </a:xfrm>
            <a:prstGeom prst="rect">
              <a:avLst/>
            </a:prstGeom>
          </p:spPr>
        </p:pic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7BBC750-0C99-289E-102E-94CA31B56F6E}"/>
                </a:ext>
              </a:extLst>
            </p:cNvPr>
            <p:cNvSpPr/>
            <p:nvPr/>
          </p:nvSpPr>
          <p:spPr>
            <a:xfrm>
              <a:off x="11848294" y="-15151"/>
              <a:ext cx="2782106" cy="5588000"/>
            </a:xfrm>
            <a:prstGeom prst="rect">
              <a:avLst/>
            </a:prstGeom>
            <a:solidFill>
              <a:srgbClr val="E5E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E4A762B-6FB0-D5FB-A781-7460112E2DB0}"/>
                </a:ext>
              </a:extLst>
            </p:cNvPr>
            <p:cNvSpPr/>
            <p:nvPr/>
          </p:nvSpPr>
          <p:spPr>
            <a:xfrm>
              <a:off x="0" y="0"/>
              <a:ext cx="3756411" cy="5588000"/>
            </a:xfrm>
            <a:prstGeom prst="rect">
              <a:avLst/>
            </a:prstGeom>
            <a:solidFill>
              <a:srgbClr val="497B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Text 0">
            <a:extLst>
              <a:ext uri="{FF2B5EF4-FFF2-40B4-BE49-F238E27FC236}">
                <a16:creationId xmlns:a16="http://schemas.microsoft.com/office/drawing/2014/main" id="{E5F81A1B-E078-068B-5144-FE4EA9D3A94C}"/>
              </a:ext>
            </a:extLst>
          </p:cNvPr>
          <p:cNvSpPr/>
          <p:nvPr/>
        </p:nvSpPr>
        <p:spPr>
          <a:xfrm>
            <a:off x="785048" y="6848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Мета </a:t>
            </a:r>
            <a:r>
              <a:rPr lang="ru-RU" sz="4450" dirty="0" err="1">
                <a:solidFill>
                  <a:srgbClr val="F3F3F2"/>
                </a:solidFill>
                <a:latin typeface="IBM Plex Sans Medium" pitchFamily="34" charset="0"/>
              </a:rPr>
              <a:t>промптинг</a:t>
            </a:r>
            <a:endParaRPr lang="en-US" sz="445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2A1C61F-2C99-EED0-D465-970DE47A5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48" y="8503964"/>
            <a:ext cx="7347328" cy="581689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C5D5BE8-4FDC-E679-5D75-183879EE1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32" y="9631636"/>
            <a:ext cx="7339244" cy="2611469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652A419-93D5-CB03-20A0-A9BEC59E32D8}"/>
              </a:ext>
            </a:extLst>
          </p:cNvPr>
          <p:cNvGrpSpPr/>
          <p:nvPr/>
        </p:nvGrpSpPr>
        <p:grpSpPr>
          <a:xfrm>
            <a:off x="9584055" y="8789296"/>
            <a:ext cx="4441518" cy="5065345"/>
            <a:chOff x="9584055" y="1879907"/>
            <a:chExt cx="4441518" cy="5065345"/>
          </a:xfrm>
        </p:grpSpPr>
        <p:sp>
          <p:nvSpPr>
            <p:cNvPr id="30" name="Text 2">
              <a:extLst>
                <a:ext uri="{FF2B5EF4-FFF2-40B4-BE49-F238E27FC236}">
                  <a16:creationId xmlns:a16="http://schemas.microsoft.com/office/drawing/2014/main" id="{0A0972A2-B9CF-5BF1-9105-FF7131098C89}"/>
                </a:ext>
              </a:extLst>
            </p:cNvPr>
            <p:cNvSpPr/>
            <p:nvPr/>
          </p:nvSpPr>
          <p:spPr>
            <a:xfrm>
              <a:off x="9584055" y="1879907"/>
              <a:ext cx="4261297" cy="266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ru-RU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Техника мета </a:t>
              </a:r>
              <a:r>
                <a:rPr lang="ru-RU" sz="1750" dirty="0" err="1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промптинга</a:t>
              </a:r>
              <a:r>
                <a:rPr lang="ru-RU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предполагает использовать сами </a:t>
              </a: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LLM </a:t>
              </a:r>
              <a:r>
                <a:rPr lang="ru-RU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модели для написания промптов для </a:t>
              </a:r>
              <a:r>
                <a:rPr lang="en-US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LLM </a:t>
              </a:r>
              <a:r>
                <a:rPr lang="ru-RU" sz="1750" dirty="0">
                  <a:solidFill>
                    <a:srgbClr val="D4D4D1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моделей. </a:t>
              </a:r>
            </a:p>
          </p:txBody>
        </p: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F4A4CD40-BF1A-834B-3B09-3B32A9C0D094}"/>
                </a:ext>
              </a:extLst>
            </p:cNvPr>
            <p:cNvGrpSpPr/>
            <p:nvPr/>
          </p:nvGrpSpPr>
          <p:grpSpPr>
            <a:xfrm>
              <a:off x="9584055" y="3337985"/>
              <a:ext cx="4441518" cy="3607267"/>
              <a:chOff x="9584055" y="3337985"/>
              <a:chExt cx="4441518" cy="3607267"/>
            </a:xfrm>
          </p:grpSpPr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2449BE8-9684-D24F-E101-ABDDBE184BEC}"/>
                  </a:ext>
                </a:extLst>
              </p:cNvPr>
              <p:cNvSpPr/>
              <p:nvPr/>
            </p:nvSpPr>
            <p:spPr>
              <a:xfrm flipH="1">
                <a:off x="9852451" y="3857990"/>
                <a:ext cx="45719" cy="308726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Shape 1">
                <a:extLst>
                  <a:ext uri="{FF2B5EF4-FFF2-40B4-BE49-F238E27FC236}">
                    <a16:creationId xmlns:a16="http://schemas.microsoft.com/office/drawing/2014/main" id="{796B1AD7-D37A-0041-24F5-3837FFD2DAC4}"/>
                  </a:ext>
                </a:extLst>
              </p:cNvPr>
              <p:cNvSpPr/>
              <p:nvPr/>
            </p:nvSpPr>
            <p:spPr>
              <a:xfrm>
                <a:off x="9778228" y="3905477"/>
                <a:ext cx="194172" cy="194172"/>
              </a:xfrm>
              <a:prstGeom prst="roundRect">
                <a:avLst>
                  <a:gd name="adj" fmla="val 8574"/>
                </a:avLst>
              </a:prstGeom>
              <a:solidFill>
                <a:srgbClr val="484B51"/>
              </a:solidFill>
              <a:ln/>
            </p:spPr>
          </p:sp>
          <p:sp>
            <p:nvSpPr>
              <p:cNvPr id="34" name="Text 2">
                <a:extLst>
                  <a:ext uri="{FF2B5EF4-FFF2-40B4-BE49-F238E27FC236}">
                    <a16:creationId xmlns:a16="http://schemas.microsoft.com/office/drawing/2014/main" id="{239929EB-5012-E443-6857-341E81AF1130}"/>
                  </a:ext>
                </a:extLst>
              </p:cNvPr>
              <p:cNvSpPr/>
              <p:nvPr/>
            </p:nvSpPr>
            <p:spPr>
              <a:xfrm>
                <a:off x="9584055" y="3337985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750"/>
                  </a:lnSpc>
                  <a:buNone/>
                </a:pPr>
                <a:r>
                  <a:rPr lang="ru-RU" sz="2200" dirty="0">
                    <a:solidFill>
                      <a:srgbClr val="D4D4D1"/>
                    </a:solidFill>
                    <a:latin typeface="IBM Plex Sans Medium" pitchFamily="34" charset="0"/>
                  </a:rPr>
                  <a:t>Применение:</a:t>
                </a:r>
                <a:endParaRPr lang="en-US" sz="2200" dirty="0"/>
              </a:p>
            </p:txBody>
          </p:sp>
          <p:sp>
            <p:nvSpPr>
              <p:cNvPr id="35" name="Text 2">
                <a:extLst>
                  <a:ext uri="{FF2B5EF4-FFF2-40B4-BE49-F238E27FC236}">
                    <a16:creationId xmlns:a16="http://schemas.microsoft.com/office/drawing/2014/main" id="{A9EA343F-ECD1-EC12-3159-2DE9B537EF86}"/>
                  </a:ext>
                </a:extLst>
              </p:cNvPr>
              <p:cNvSpPr/>
              <p:nvPr/>
            </p:nvSpPr>
            <p:spPr>
              <a:xfrm>
                <a:off x="10233183" y="3825398"/>
                <a:ext cx="3230222" cy="35433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2850"/>
                  </a:lnSpc>
                  <a:buNone/>
                </a:pPr>
                <a:r>
                  <a:rPr lang="ru-RU" sz="1750" dirty="0">
                    <a:solidFill>
                      <a:srgbClr val="D4D4D1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Создание промптов для генерации изображений</a:t>
                </a:r>
              </a:p>
            </p:txBody>
          </p:sp>
          <p:sp>
            <p:nvSpPr>
              <p:cNvPr id="36" name="Text 2">
                <a:extLst>
                  <a:ext uri="{FF2B5EF4-FFF2-40B4-BE49-F238E27FC236}">
                    <a16:creationId xmlns:a16="http://schemas.microsoft.com/office/drawing/2014/main" id="{759CD8E8-F0F6-7790-2DCA-3450C962E1AA}"/>
                  </a:ext>
                </a:extLst>
              </p:cNvPr>
              <p:cNvSpPr/>
              <p:nvPr/>
            </p:nvSpPr>
            <p:spPr>
              <a:xfrm>
                <a:off x="10193814" y="5135223"/>
                <a:ext cx="3831759" cy="35433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2850"/>
                  </a:lnSpc>
                  <a:buNone/>
                </a:pPr>
                <a:r>
                  <a:rPr lang="ru-RU" sz="1750" dirty="0">
                    <a:solidFill>
                      <a:srgbClr val="D4D4D1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Генерация промптов для стилизации текста под разные цели</a:t>
                </a:r>
              </a:p>
            </p:txBody>
          </p:sp>
          <p:sp>
            <p:nvSpPr>
              <p:cNvPr id="37" name="Shape 1">
                <a:extLst>
                  <a:ext uri="{FF2B5EF4-FFF2-40B4-BE49-F238E27FC236}">
                    <a16:creationId xmlns:a16="http://schemas.microsoft.com/office/drawing/2014/main" id="{F949BD4E-66D6-DC8D-2368-63B632624C15}"/>
                  </a:ext>
                </a:extLst>
              </p:cNvPr>
              <p:cNvSpPr/>
              <p:nvPr/>
            </p:nvSpPr>
            <p:spPr>
              <a:xfrm>
                <a:off x="9778225" y="5283154"/>
                <a:ext cx="194172" cy="194172"/>
              </a:xfrm>
              <a:prstGeom prst="roundRect">
                <a:avLst>
                  <a:gd name="adj" fmla="val 8574"/>
                </a:avLst>
              </a:prstGeom>
              <a:solidFill>
                <a:srgbClr val="484B51"/>
              </a:solidFill>
              <a:ln/>
            </p:spPr>
          </p:sp>
          <p:sp>
            <p:nvSpPr>
              <p:cNvPr id="38" name="Text 2">
                <a:extLst>
                  <a:ext uri="{FF2B5EF4-FFF2-40B4-BE49-F238E27FC236}">
                    <a16:creationId xmlns:a16="http://schemas.microsoft.com/office/drawing/2014/main" id="{60451399-0072-A4E0-31F1-0DCF38148F94}"/>
                  </a:ext>
                </a:extLst>
              </p:cNvPr>
              <p:cNvSpPr/>
              <p:nvPr/>
            </p:nvSpPr>
            <p:spPr>
              <a:xfrm>
                <a:off x="10193814" y="6494387"/>
                <a:ext cx="3831759" cy="35433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2850"/>
                  </a:lnSpc>
                  <a:buNone/>
                </a:pPr>
                <a:r>
                  <a:rPr lang="ru-RU" sz="1750" dirty="0">
                    <a:solidFill>
                      <a:srgbClr val="D4D4D1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Оптимизация промптов</a:t>
                </a:r>
              </a:p>
            </p:txBody>
          </p:sp>
          <p:sp>
            <p:nvSpPr>
              <p:cNvPr id="39" name="Shape 1">
                <a:extLst>
                  <a:ext uri="{FF2B5EF4-FFF2-40B4-BE49-F238E27FC236}">
                    <a16:creationId xmlns:a16="http://schemas.microsoft.com/office/drawing/2014/main" id="{17FEBA14-AF56-D88B-4ECC-93D9B2A00A4A}"/>
                  </a:ext>
                </a:extLst>
              </p:cNvPr>
              <p:cNvSpPr/>
              <p:nvPr/>
            </p:nvSpPr>
            <p:spPr>
              <a:xfrm>
                <a:off x="9778228" y="6574466"/>
                <a:ext cx="194172" cy="194172"/>
              </a:xfrm>
              <a:prstGeom prst="roundRect">
                <a:avLst>
                  <a:gd name="adj" fmla="val 8574"/>
                </a:avLst>
              </a:prstGeom>
              <a:solidFill>
                <a:srgbClr val="484B51"/>
              </a:solidFill>
              <a:ln/>
            </p:spPr>
          </p:sp>
        </p:grpSp>
      </p:grpSp>
      <p:pic>
        <p:nvPicPr>
          <p:cNvPr id="40" name="Рисунок 39" descr="Документ со сплошной заливкой">
            <a:extLst>
              <a:ext uri="{FF2B5EF4-FFF2-40B4-BE49-F238E27FC236}">
                <a16:creationId xmlns:a16="http://schemas.microsoft.com/office/drawing/2014/main" id="{78B26A92-C307-724C-D311-0C5889C3C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6083" y="8789296"/>
            <a:ext cx="611981" cy="61198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9457AB1-492F-7494-1BCD-748EA27AF1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152" y="1742436"/>
            <a:ext cx="7510224" cy="53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6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028E-6 -2.90123E-6 L 0.00054 -0.726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9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75309E-6 L 0 -0.7509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5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9306E-6 3.02469E-6 L 3.99306E-6 -0.804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-1.60494E-6 L 2.36111E-6 -0.834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70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4306E-6 -1.17284E-6 L -3.33333E-6 -0.8379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417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083E-6 3.39506E-6 L -0.00055 -0.9351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75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265" y="604480"/>
            <a:ext cx="5309830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Техника мета-промптинга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6265" y="1477447"/>
            <a:ext cx="1343787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Техника мета-промптинга заключается в предоставлении языковой модели </a:t>
            </a: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инструкций о том, как обрабатывать другие инструкции или реагировать на собственные мыслительные процессы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Это позволяет контролировать поведение модели на более высоком уровне, делая её ответы более предсказуемыми и точными.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6265" y="2742128"/>
            <a:ext cx="6633805" cy="1804988"/>
          </a:xfrm>
          <a:prstGeom prst="roundRect">
            <a:avLst>
              <a:gd name="adj" fmla="val 6079"/>
            </a:avLst>
          </a:prstGeom>
          <a:solidFill>
            <a:srgbClr val="292C32"/>
          </a:solidFill>
          <a:ln/>
        </p:spPr>
      </p:sp>
      <p:sp>
        <p:nvSpPr>
          <p:cNvPr id="5" name="Shape 3"/>
          <p:cNvSpPr/>
          <p:nvPr/>
        </p:nvSpPr>
        <p:spPr>
          <a:xfrm>
            <a:off x="596265" y="2719268"/>
            <a:ext cx="6633805" cy="91440"/>
          </a:xfrm>
          <a:prstGeom prst="roundRect">
            <a:avLst>
              <a:gd name="adj" fmla="val 27948"/>
            </a:avLst>
          </a:prstGeom>
          <a:solidFill>
            <a:srgbClr val="FFBC8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486620"/>
            <a:ext cx="511016" cy="511016"/>
          </a:xfrm>
          <a:prstGeom prst="roundRect">
            <a:avLst>
              <a:gd name="adj" fmla="val 178938"/>
            </a:avLst>
          </a:prstGeom>
          <a:solidFill>
            <a:srgbClr val="FFBC8F"/>
          </a:solidFill>
          <a:ln/>
        </p:spPr>
      </p:sp>
      <p:sp>
        <p:nvSpPr>
          <p:cNvPr id="7" name="Text 5"/>
          <p:cNvSpPr/>
          <p:nvPr/>
        </p:nvSpPr>
        <p:spPr>
          <a:xfrm>
            <a:off x="3810833" y="2614374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89384" y="3168015"/>
            <a:ext cx="3379946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Повышение точности понимания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89384" y="3536394"/>
            <a:ext cx="6247567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активно перефразирует запросы или задает уточняющие вопросы, чтобы убедиться в правильном толковании задачи.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400330" y="2742128"/>
            <a:ext cx="6633805" cy="1804988"/>
          </a:xfrm>
          <a:prstGeom prst="roundRect">
            <a:avLst>
              <a:gd name="adj" fmla="val 6079"/>
            </a:avLst>
          </a:prstGeom>
          <a:solidFill>
            <a:srgbClr val="292C32"/>
          </a:solidFill>
          <a:ln/>
        </p:spPr>
      </p:sp>
      <p:sp>
        <p:nvSpPr>
          <p:cNvPr id="11" name="Shape 9"/>
          <p:cNvSpPr/>
          <p:nvPr/>
        </p:nvSpPr>
        <p:spPr>
          <a:xfrm>
            <a:off x="7400330" y="2719268"/>
            <a:ext cx="6633805" cy="91440"/>
          </a:xfrm>
          <a:prstGeom prst="roundRect">
            <a:avLst>
              <a:gd name="adj" fmla="val 27948"/>
            </a:avLst>
          </a:prstGeom>
          <a:solidFill>
            <a:srgbClr val="FFBC8F"/>
          </a:solidFill>
          <a:ln/>
        </p:spPr>
      </p:sp>
      <p:sp>
        <p:nvSpPr>
          <p:cNvPr id="12" name="Shape 10"/>
          <p:cNvSpPr/>
          <p:nvPr/>
        </p:nvSpPr>
        <p:spPr>
          <a:xfrm>
            <a:off x="10461665" y="2486620"/>
            <a:ext cx="511016" cy="511016"/>
          </a:xfrm>
          <a:prstGeom prst="roundRect">
            <a:avLst>
              <a:gd name="adj" fmla="val 178938"/>
            </a:avLst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10614898" y="2614374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93449" y="3168015"/>
            <a:ext cx="297787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Самокоррекция и улучшение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93449" y="3536394"/>
            <a:ext cx="6247567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может анализировать свои предыдущие ответы или процессы мышления, самостоятельно корректируя ошибки и повышая качество выдачи.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96265" y="4972883"/>
            <a:ext cx="6633805" cy="1532453"/>
          </a:xfrm>
          <a:prstGeom prst="roundRect">
            <a:avLst>
              <a:gd name="adj" fmla="val 7160"/>
            </a:avLst>
          </a:prstGeom>
          <a:solidFill>
            <a:srgbClr val="292C32"/>
          </a:solidFill>
          <a:ln/>
        </p:spPr>
      </p:sp>
      <p:sp>
        <p:nvSpPr>
          <p:cNvPr id="17" name="Shape 15"/>
          <p:cNvSpPr/>
          <p:nvPr/>
        </p:nvSpPr>
        <p:spPr>
          <a:xfrm>
            <a:off x="596265" y="4950023"/>
            <a:ext cx="6633805" cy="91440"/>
          </a:xfrm>
          <a:prstGeom prst="roundRect">
            <a:avLst>
              <a:gd name="adj" fmla="val 27948"/>
            </a:avLst>
          </a:prstGeom>
          <a:solidFill>
            <a:srgbClr val="FFBC8F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600" y="4717375"/>
            <a:ext cx="511016" cy="511016"/>
          </a:xfrm>
          <a:prstGeom prst="roundRect">
            <a:avLst>
              <a:gd name="adj" fmla="val 178938"/>
            </a:avLst>
          </a:prstGeom>
          <a:solidFill>
            <a:srgbClr val="FFBC8F"/>
          </a:solidFill>
          <a:ln/>
        </p:spPr>
      </p:sp>
      <p:sp>
        <p:nvSpPr>
          <p:cNvPr id="19" name="Text 17"/>
          <p:cNvSpPr/>
          <p:nvPr/>
        </p:nvSpPr>
        <p:spPr>
          <a:xfrm>
            <a:off x="3810833" y="4845129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89384" y="5398770"/>
            <a:ext cx="2707958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Контроль над поведением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89384" y="5767149"/>
            <a:ext cx="6247567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Позволяет задавать общие правила, роли или ограничения, которым модель должна следовать на протяжении всей сессии или в конкретных сценариях.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7400330" y="4972883"/>
            <a:ext cx="6633805" cy="1532453"/>
          </a:xfrm>
          <a:prstGeom prst="roundRect">
            <a:avLst>
              <a:gd name="adj" fmla="val 7160"/>
            </a:avLst>
          </a:prstGeom>
          <a:solidFill>
            <a:srgbClr val="292C32"/>
          </a:solidFill>
          <a:ln/>
        </p:spPr>
      </p:sp>
      <p:sp>
        <p:nvSpPr>
          <p:cNvPr id="23" name="Shape 21"/>
          <p:cNvSpPr/>
          <p:nvPr/>
        </p:nvSpPr>
        <p:spPr>
          <a:xfrm>
            <a:off x="7400330" y="4950023"/>
            <a:ext cx="6633805" cy="91440"/>
          </a:xfrm>
          <a:prstGeom prst="roundRect">
            <a:avLst>
              <a:gd name="adj" fmla="val 27948"/>
            </a:avLst>
          </a:prstGeom>
          <a:solidFill>
            <a:srgbClr val="FFBC8F"/>
          </a:solidFill>
          <a:ln/>
        </p:spPr>
      </p:sp>
      <p:sp>
        <p:nvSpPr>
          <p:cNvPr id="24" name="Shape 22"/>
          <p:cNvSpPr/>
          <p:nvPr/>
        </p:nvSpPr>
        <p:spPr>
          <a:xfrm>
            <a:off x="10461665" y="4717375"/>
            <a:ext cx="511016" cy="511016"/>
          </a:xfrm>
          <a:prstGeom prst="roundRect">
            <a:avLst>
              <a:gd name="adj" fmla="val 178938"/>
            </a:avLst>
          </a:prstGeom>
          <a:solidFill>
            <a:srgbClr val="FFBC8F"/>
          </a:solidFill>
          <a:ln/>
        </p:spPr>
      </p:sp>
      <p:sp>
        <p:nvSpPr>
          <p:cNvPr id="25" name="Text 23"/>
          <p:cNvSpPr/>
          <p:nvPr/>
        </p:nvSpPr>
        <p:spPr>
          <a:xfrm>
            <a:off x="10614898" y="4845129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593449" y="5398770"/>
            <a:ext cx="3081099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Устранение двусмысленности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7593449" y="5767149"/>
            <a:ext cx="6247567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активно ищет и разрешает неопределенности в промптах, минимизируя нерелевантные или нежелательные результаты.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851773" y="6888480"/>
            <a:ext cx="13182362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промпта: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"Перед тем как ответить на любой вопрос, пожалуйста, сначала перефразируй его, чтобы убедиться, что ты правильно понял мою задачу. Если есть какие-либо неоднозначности, задай уточняющий вопрос. Только после этого приступай к генерации ответа."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596265" y="6696908"/>
            <a:ext cx="22860" cy="928211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A5130-AE47-48A0-1170-93AF39364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0D97AAE-6769-AC24-940D-932B0380E6FE}"/>
              </a:ext>
            </a:extLst>
          </p:cNvPr>
          <p:cNvSpPr/>
          <p:nvPr/>
        </p:nvSpPr>
        <p:spPr>
          <a:xfrm>
            <a:off x="793730" y="871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3F3F2"/>
                </a:solidFill>
                <a:latin typeface="IBM Plex Sans Medium" pitchFamily="34" charset="0"/>
              </a:rPr>
              <a:t>Тактики промптинга</a:t>
            </a:r>
            <a:endParaRPr lang="en-US" sz="4450" dirty="0"/>
          </a:p>
        </p:txBody>
      </p:sp>
      <p:sp>
        <p:nvSpPr>
          <p:cNvPr id="3" name="Стрелка: пятиугольник 2">
            <a:extLst>
              <a:ext uri="{FF2B5EF4-FFF2-40B4-BE49-F238E27FC236}">
                <a16:creationId xmlns:a16="http://schemas.microsoft.com/office/drawing/2014/main" id="{0773FC6C-C47C-4529-7A66-A742A7F84827}"/>
              </a:ext>
            </a:extLst>
          </p:cNvPr>
          <p:cNvSpPr/>
          <p:nvPr/>
        </p:nvSpPr>
        <p:spPr>
          <a:xfrm rot="5400000">
            <a:off x="437046" y="2422134"/>
            <a:ext cx="1624613" cy="911245"/>
          </a:xfrm>
          <a:prstGeom prst="homePlate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3600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" name="Стрелка: пятиугольник 5">
            <a:extLst>
              <a:ext uri="{FF2B5EF4-FFF2-40B4-BE49-F238E27FC236}">
                <a16:creationId xmlns:a16="http://schemas.microsoft.com/office/drawing/2014/main" id="{5381989D-5968-EB33-E705-6C80E54EC7DC}"/>
              </a:ext>
            </a:extLst>
          </p:cNvPr>
          <p:cNvSpPr/>
          <p:nvPr/>
        </p:nvSpPr>
        <p:spPr>
          <a:xfrm rot="5400000">
            <a:off x="427521" y="5412433"/>
            <a:ext cx="1624613" cy="911245"/>
          </a:xfrm>
          <a:prstGeom prst="homePlate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u-RU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Стрелка: пятиугольник 7">
            <a:extLst>
              <a:ext uri="{FF2B5EF4-FFF2-40B4-BE49-F238E27FC236}">
                <a16:creationId xmlns:a16="http://schemas.microsoft.com/office/drawing/2014/main" id="{7450776F-56CB-2232-678A-A942F0CE5CA5}"/>
              </a:ext>
            </a:extLst>
          </p:cNvPr>
          <p:cNvSpPr/>
          <p:nvPr/>
        </p:nvSpPr>
        <p:spPr>
          <a:xfrm rot="5400000">
            <a:off x="7606216" y="2412608"/>
            <a:ext cx="1624613" cy="911245"/>
          </a:xfrm>
          <a:prstGeom prst="homePlate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u-RU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Стрелка: пятиугольник 9">
            <a:extLst>
              <a:ext uri="{FF2B5EF4-FFF2-40B4-BE49-F238E27FC236}">
                <a16:creationId xmlns:a16="http://schemas.microsoft.com/office/drawing/2014/main" id="{E32193E6-287C-3D9A-8455-72B23203C960}"/>
              </a:ext>
            </a:extLst>
          </p:cNvPr>
          <p:cNvSpPr/>
          <p:nvPr/>
        </p:nvSpPr>
        <p:spPr>
          <a:xfrm rot="5400000">
            <a:off x="7606216" y="5402908"/>
            <a:ext cx="1624613" cy="911245"/>
          </a:xfrm>
          <a:prstGeom prst="homePlate">
            <a:avLst/>
          </a:prstGeom>
          <a:solidFill>
            <a:srgbClr val="484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u-RU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1322D0ED-423F-A7F3-3714-2EFF57B43644}"/>
              </a:ext>
            </a:extLst>
          </p:cNvPr>
          <p:cNvSpPr/>
          <p:nvPr/>
        </p:nvSpPr>
        <p:spPr>
          <a:xfrm>
            <a:off x="1810259" y="2131017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Избегание галлюцинаций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опорным текстом</a:t>
            </a:r>
            <a:endParaRPr lang="en-US" sz="28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316F39F0-963C-E4AA-117C-913D2198B326}"/>
              </a:ext>
            </a:extLst>
          </p:cNvPr>
          <p:cNvSpPr/>
          <p:nvPr/>
        </p:nvSpPr>
        <p:spPr>
          <a:xfrm>
            <a:off x="1810259" y="5092918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Выделение «времени подумать»</a:t>
            </a:r>
            <a:endParaRPr lang="en-US" sz="28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4408273E-4FEE-BF1A-56FC-1FF3A44A2ED4}"/>
              </a:ext>
            </a:extLst>
          </p:cNvPr>
          <p:cNvSpPr/>
          <p:nvPr/>
        </p:nvSpPr>
        <p:spPr>
          <a:xfrm>
            <a:off x="9093729" y="2125798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Использование внутреннего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монолога</a:t>
            </a:r>
            <a:endParaRPr lang="en-US" sz="280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25160C89-A2B5-3AAA-01A4-EFCB002AB08D}"/>
              </a:ext>
            </a:extLst>
          </p:cNvPr>
          <p:cNvSpPr/>
          <p:nvPr/>
        </p:nvSpPr>
        <p:spPr>
          <a:xfrm>
            <a:off x="9093729" y="5092918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800" dirty="0">
                <a:solidFill>
                  <a:srgbClr val="D4D4D1"/>
                </a:solidFill>
                <a:latin typeface="IBM Plex Sans Medium" pitchFamily="34" charset="0"/>
              </a:rPr>
              <a:t>Самооценка ответов</a:t>
            </a:r>
            <a:endParaRPr lang="en-US" sz="28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E2BFB102-556F-EAF9-1F06-A59F77EA16E5}"/>
              </a:ext>
            </a:extLst>
          </p:cNvPr>
          <p:cNvSpPr/>
          <p:nvPr/>
        </p:nvSpPr>
        <p:spPr>
          <a:xfrm>
            <a:off x="1895541" y="2918715"/>
            <a:ext cx="5127241" cy="1691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400" kern="1200" dirty="0">
                <a:solidFill>
                  <a:srgbClr val="D4D4D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Проинструктировав модель генерировать ответ, только используя слова из опорного текста, приведённого в </a:t>
            </a:r>
            <a:r>
              <a:rPr lang="ru-RU" sz="1400" kern="1200" dirty="0" err="1">
                <a:solidFill>
                  <a:srgbClr val="D4D4D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промпте</a:t>
            </a:r>
            <a:r>
              <a:rPr lang="ru-RU" sz="1400" kern="1200" dirty="0">
                <a:solidFill>
                  <a:srgbClr val="D4D4D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и отвечая «не знаю» в случае невозможности, можно избежать «придумывания» моделью новой информации.</a:t>
            </a:r>
            <a:endParaRPr lang="ru-RU" sz="14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0270F220-5589-7CE3-08CC-F396BFF6110B}"/>
              </a:ext>
            </a:extLst>
          </p:cNvPr>
          <p:cNvSpPr/>
          <p:nvPr/>
        </p:nvSpPr>
        <p:spPr>
          <a:xfrm>
            <a:off x="1895541" y="5524993"/>
            <a:ext cx="5127241" cy="1691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400" kern="1200" dirty="0">
                <a:solidFill>
                  <a:srgbClr val="D4D4D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Явное указание модели вывести решения из изначальных положений </a:t>
            </a:r>
            <a:r>
              <a:rPr lang="ru-RU" sz="1400" i="1" kern="1200" dirty="0">
                <a:solidFill>
                  <a:srgbClr val="D4D4D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</a:t>
            </a:r>
            <a:r>
              <a:rPr lang="ru-RU" sz="1400" kern="1200" dirty="0">
                <a:solidFill>
                  <a:srgbClr val="D4D4D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формирования ответа приводит к более точным ответам. В тексте это часто звучит как «подумай, прежде чем сформировать итоговый ответ».</a:t>
            </a:r>
            <a:endParaRPr lang="ru-RU" sz="14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C420E9EF-FE58-25F8-DCAD-D461EF017C54}"/>
              </a:ext>
            </a:extLst>
          </p:cNvPr>
          <p:cNvSpPr/>
          <p:nvPr/>
        </p:nvSpPr>
        <p:spPr>
          <a:xfrm>
            <a:off x="9093729" y="2877756"/>
            <a:ext cx="5127241" cy="1691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400" kern="1200" dirty="0">
                <a:solidFill>
                  <a:srgbClr val="D4D4D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Есл</a:t>
            </a:r>
            <a:r>
              <a:rPr lang="ru-RU" sz="1400" dirty="0">
                <a:solidFill>
                  <a:srgbClr val="D4D4D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ход рассуждения следует скрыть от конечного пользователя, то в промпт добавляется указание модели отмечать текст, относящийся к рассуждению, особым форматом, таким образом создавая «внутренний монолог», который в последующем отсекается из ответа при постобработке.</a:t>
            </a:r>
            <a:endParaRPr lang="ru-RU" sz="14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9861FE52-7167-B19F-D263-7044016F6C84}"/>
              </a:ext>
            </a:extLst>
          </p:cNvPr>
          <p:cNvSpPr/>
          <p:nvPr/>
        </p:nvSpPr>
        <p:spPr>
          <a:xfrm>
            <a:off x="9093728" y="5524993"/>
            <a:ext cx="5127241" cy="1691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400" dirty="0">
                <a:solidFill>
                  <a:srgbClr val="D4D4D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Критика ответа </a:t>
            </a:r>
            <a:r>
              <a:rPr lang="en-US" sz="1400" dirty="0">
                <a:solidFill>
                  <a:srgbClr val="D4D4D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LLM,</a:t>
            </a:r>
            <a:r>
              <a:rPr lang="ru-RU" sz="1400" dirty="0">
                <a:solidFill>
                  <a:srgbClr val="D4D4D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просьба проверить модель свой вывод на наличие ошибок.</a:t>
            </a:r>
          </a:p>
          <a:p>
            <a:pPr marL="0" indent="0">
              <a:buNone/>
            </a:pPr>
            <a:endParaRPr lang="ru-RU" sz="1400" dirty="0">
              <a:solidFill>
                <a:srgbClr val="D4D4D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1400" dirty="0">
                <a:solidFill>
                  <a:srgbClr val="D4D4D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Вывод предыдущего промпта добавляется в новый с задачей оценить качество работы и сгенерировать новый ответ с учётом ошибок.</a:t>
            </a:r>
            <a:endParaRPr lang="ru-RU" sz="14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9513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758785"/>
            <a:ext cx="7456408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Реальные кейсы применения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8188" y="1971437"/>
            <a:ext cx="3576518" cy="2694265"/>
          </a:xfrm>
          <a:prstGeom prst="roundRect">
            <a:avLst>
              <a:gd name="adj" fmla="val 1174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1907" y="2205157"/>
            <a:ext cx="271736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Поддержка клиентов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71907" y="2745462"/>
            <a:ext cx="3109079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Few-shot промпты для автоматизации ответов на типичные вопросы с сохранением персонального подхода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8188" y="4876562"/>
            <a:ext cx="3576518" cy="2356961"/>
          </a:xfrm>
          <a:prstGeom prst="roundRect">
            <a:avLst>
              <a:gd name="adj" fmla="val 134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71907" y="5110282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Креативный контент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71907" y="5650587"/>
            <a:ext cx="3109079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Chain-of-Thought для генерации оригинальных идей через пошаговое развитие концепции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836914" y="1971437"/>
            <a:ext cx="3576518" cy="2356961"/>
          </a:xfrm>
          <a:prstGeom prst="roundRect">
            <a:avLst>
              <a:gd name="adj" fmla="val 134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70634" y="2205157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текстов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070634" y="2745462"/>
            <a:ext cx="3109079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Self-Ask Decomposition для классификации и извлечения инсайтов из больших объемов данных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836914" y="4539258"/>
            <a:ext cx="3576518" cy="2356961"/>
          </a:xfrm>
          <a:prstGeom prst="roundRect">
            <a:avLst>
              <a:gd name="adj" fmla="val 134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070634" y="4772978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Качество ответов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5070634" y="5313283"/>
            <a:ext cx="3109079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Структурирование и форматирование для получения точных результатов в нужном формате</a:t>
            </a:r>
            <a:endParaRPr lang="en-US" sz="165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Базовые техники промптинга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Zero-shot prompting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Запрос без примеров — модель отвечает на основе общего знания и понимания задачи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One-shot prompting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Один пример в запросе служит ориентиром для модели, показывая желаемый формат ответа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Few-shot prompting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Несколько примеров формируют шаблон ответа, обучая модель конкретному стилю выполнения задачи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AE779-C1D0-6468-2BF0-F6059EBA0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98B751C-998F-56DB-8454-349EA07B5317}"/>
              </a:ext>
            </a:extLst>
          </p:cNvPr>
          <p:cNvSpPr/>
          <p:nvPr/>
        </p:nvSpPr>
        <p:spPr>
          <a:xfrm flipH="1">
            <a:off x="8761537" y="4997035"/>
            <a:ext cx="45719" cy="24991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3F3854D-182C-FA09-D646-4825D3C389E9}"/>
              </a:ext>
            </a:extLst>
          </p:cNvPr>
          <p:cNvSpPr/>
          <p:nvPr/>
        </p:nvSpPr>
        <p:spPr>
          <a:xfrm>
            <a:off x="793730" y="871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Zero-shot</a:t>
            </a:r>
            <a:endParaRPr lang="en-US" sz="4450" dirty="0"/>
          </a:p>
        </p:txBody>
      </p:sp>
      <p:pic>
        <p:nvPicPr>
          <p:cNvPr id="9" name="Рисунок 8" descr="Документ со сплошной заливкой">
            <a:extLst>
              <a:ext uri="{FF2B5EF4-FFF2-40B4-BE49-F238E27FC236}">
                <a16:creationId xmlns:a16="http://schemas.microsoft.com/office/drawing/2014/main" id="{BFAEE261-F4F6-3FAF-44C2-FFE8E90F7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0248" y="1739182"/>
            <a:ext cx="611981" cy="611981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9B73416C-3429-2F18-7D3D-CE5C6548538F}"/>
              </a:ext>
            </a:extLst>
          </p:cNvPr>
          <p:cNvSpPr/>
          <p:nvPr/>
        </p:nvSpPr>
        <p:spPr>
          <a:xfrm>
            <a:off x="8496948" y="1739183"/>
            <a:ext cx="5451213" cy="1535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Zero-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shot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промпт означает, что модель решает задачу без предварительного обучения на конкретной выборке, полагаясь только на свои знания и способность понять контекст.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6E8DAC-D2EA-70BC-CCCE-6B9B27BBA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38" y="3458262"/>
            <a:ext cx="6801799" cy="4315427"/>
          </a:xfrm>
          <a:prstGeom prst="rect">
            <a:avLst/>
          </a:prstGeom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285B0380-933F-CA05-DCAB-6EBB1CA1974A}"/>
              </a:ext>
            </a:extLst>
          </p:cNvPr>
          <p:cNvSpPr/>
          <p:nvPr/>
        </p:nvSpPr>
        <p:spPr>
          <a:xfrm>
            <a:off x="8691121" y="5091788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A6E06B4-C4EC-0D44-251D-8F28CD1DB4A4}"/>
              </a:ext>
            </a:extLst>
          </p:cNvPr>
          <p:cNvSpPr/>
          <p:nvPr/>
        </p:nvSpPr>
        <p:spPr>
          <a:xfrm>
            <a:off x="8496948" y="4524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Недостатки:</a:t>
            </a:r>
            <a:endParaRPr lang="en-US" sz="22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5DDA901-E8BE-B7E0-8B9C-EA41677C4C07}"/>
              </a:ext>
            </a:extLst>
          </p:cNvPr>
          <p:cNvSpPr/>
          <p:nvPr/>
        </p:nvSpPr>
        <p:spPr>
          <a:xfrm>
            <a:off x="9146076" y="5011709"/>
            <a:ext cx="2979126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Ограниченная точность</a:t>
            </a:r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C29262C5-1B9C-E14D-AA19-71060DD504B2}"/>
              </a:ext>
            </a:extLst>
          </p:cNvPr>
          <p:cNvSpPr/>
          <p:nvPr/>
        </p:nvSpPr>
        <p:spPr>
          <a:xfrm>
            <a:off x="8691121" y="5526604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D4328DDB-A947-2BFD-4716-49869376FAE3}"/>
              </a:ext>
            </a:extLst>
          </p:cNvPr>
          <p:cNvSpPr/>
          <p:nvPr/>
        </p:nvSpPr>
        <p:spPr>
          <a:xfrm>
            <a:off x="9146075" y="5446525"/>
            <a:ext cx="394314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Невозможность учёта контекста</a:t>
            </a:r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7EE71741-CC82-09CE-B482-53F24FFF5A25}"/>
              </a:ext>
            </a:extLst>
          </p:cNvPr>
          <p:cNvSpPr/>
          <p:nvPr/>
        </p:nvSpPr>
        <p:spPr>
          <a:xfrm>
            <a:off x="8691121" y="5944413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BB86AF28-8A00-9DAD-C9EF-1CB55F92BC7E}"/>
              </a:ext>
            </a:extLst>
          </p:cNvPr>
          <p:cNvSpPr/>
          <p:nvPr/>
        </p:nvSpPr>
        <p:spPr>
          <a:xfrm>
            <a:off x="9146075" y="5864334"/>
            <a:ext cx="4956783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Зависимость от предварительного обучения</a:t>
            </a: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DC656B5A-B1A4-7D8F-E2D5-50D5127CE855}"/>
              </a:ext>
            </a:extLst>
          </p:cNvPr>
          <p:cNvSpPr/>
          <p:nvPr/>
        </p:nvSpPr>
        <p:spPr>
          <a:xfrm>
            <a:off x="8691121" y="6364928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8DDE1926-2C95-4ED0-8F0B-CA83E3B0819C}"/>
              </a:ext>
            </a:extLst>
          </p:cNvPr>
          <p:cNvSpPr/>
          <p:nvPr/>
        </p:nvSpPr>
        <p:spPr>
          <a:xfrm>
            <a:off x="9146076" y="6284849"/>
            <a:ext cx="2979126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Низкая адаптивность</a:t>
            </a: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C55CB65E-5575-F061-C7B6-6A858467F696}"/>
              </a:ext>
            </a:extLst>
          </p:cNvPr>
          <p:cNvSpPr/>
          <p:nvPr/>
        </p:nvSpPr>
        <p:spPr>
          <a:xfrm>
            <a:off x="8691121" y="6785443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0D3AB8AB-206E-F9A7-7F0F-76C0C89D4609}"/>
              </a:ext>
            </a:extLst>
          </p:cNvPr>
          <p:cNvSpPr/>
          <p:nvPr/>
        </p:nvSpPr>
        <p:spPr>
          <a:xfrm>
            <a:off x="9146075" y="6705364"/>
            <a:ext cx="4361359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Проблемы с многозначностью</a:t>
            </a: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7EBAD4B6-1082-6BC5-5CB4-059F4946246A}"/>
              </a:ext>
            </a:extLst>
          </p:cNvPr>
          <p:cNvSpPr/>
          <p:nvPr/>
        </p:nvSpPr>
        <p:spPr>
          <a:xfrm>
            <a:off x="8691121" y="7205958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FA17C0E3-074C-7A0E-D85A-BC9CF8CCCE8F}"/>
              </a:ext>
            </a:extLst>
          </p:cNvPr>
          <p:cNvSpPr/>
          <p:nvPr/>
        </p:nvSpPr>
        <p:spPr>
          <a:xfrm>
            <a:off x="9146076" y="7125879"/>
            <a:ext cx="2979126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Зависимость от точности формулировки промпта</a:t>
            </a:r>
          </a:p>
        </p:txBody>
      </p:sp>
      <p:pic>
        <p:nvPicPr>
          <p:cNvPr id="26" name="Рисунок 25" descr="Восклицательный знак со сплошной заливкой">
            <a:extLst>
              <a:ext uri="{FF2B5EF4-FFF2-40B4-BE49-F238E27FC236}">
                <a16:creationId xmlns:a16="http://schemas.microsoft.com/office/drawing/2014/main" id="{75DD3554-6F5A-AF52-2B58-1EE838647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7017" y="3501656"/>
            <a:ext cx="687572" cy="6875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B2E6158-1B1B-0469-F0B2-BF86665B6B36}"/>
              </a:ext>
            </a:extLst>
          </p:cNvPr>
          <p:cNvSpPr txBox="1"/>
          <p:nvPr/>
        </p:nvSpPr>
        <p:spPr>
          <a:xfrm>
            <a:off x="8428489" y="3458509"/>
            <a:ext cx="5807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Zero-shot </a:t>
            </a:r>
            <a:r>
              <a:rPr lang="ru-RU" sz="1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позволяет решать задачи без необходимости в дополнительном обучении или метках.</a:t>
            </a:r>
          </a:p>
          <a:p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5AB37CE-C87A-BFB2-44A5-020CB4FFD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238" y="1813320"/>
            <a:ext cx="6732199" cy="12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0570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C07F-F1E3-8DA2-B59C-6F4B7BA38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525FCCE-6AB3-E42A-88BE-CD3A806859B5}"/>
              </a:ext>
            </a:extLst>
          </p:cNvPr>
          <p:cNvSpPr/>
          <p:nvPr/>
        </p:nvSpPr>
        <p:spPr>
          <a:xfrm flipH="1">
            <a:off x="8761537" y="4997035"/>
            <a:ext cx="45719" cy="24991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F9B9174D-64CF-BBF4-D63D-1A1AA2358822}"/>
              </a:ext>
            </a:extLst>
          </p:cNvPr>
          <p:cNvSpPr/>
          <p:nvPr/>
        </p:nvSpPr>
        <p:spPr>
          <a:xfrm>
            <a:off x="793730" y="871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Few-shot</a:t>
            </a:r>
            <a:endParaRPr lang="en-US" sz="4450" dirty="0"/>
          </a:p>
        </p:txBody>
      </p:sp>
      <p:pic>
        <p:nvPicPr>
          <p:cNvPr id="9" name="Рисунок 8" descr="Документ со сплошной заливкой">
            <a:extLst>
              <a:ext uri="{FF2B5EF4-FFF2-40B4-BE49-F238E27FC236}">
                <a16:creationId xmlns:a16="http://schemas.microsoft.com/office/drawing/2014/main" id="{41293EF3-99DC-DD10-6D6E-31E350DBE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4926" y="1580613"/>
            <a:ext cx="611981" cy="611981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56283B31-4B37-9090-416A-3679643272D2}"/>
              </a:ext>
            </a:extLst>
          </p:cNvPr>
          <p:cNvSpPr/>
          <p:nvPr/>
        </p:nvSpPr>
        <p:spPr>
          <a:xfrm>
            <a:off x="8728146" y="1569819"/>
            <a:ext cx="5670590" cy="266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Few-shot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промпт используется для обучения модели на нескольких примерах (обычно 1–5), чтобы она могла более точно классифицировать или решать задачу, используя эти примеры в качестве контекста, без прибегания к переобучению или тюнингу.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9C520E-5797-54E9-4D1E-F94FEF64D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30" y="1622942"/>
            <a:ext cx="7039957" cy="5696745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C629CA1B-E58F-2F24-A5A8-A0BD561C5B68}"/>
              </a:ext>
            </a:extLst>
          </p:cNvPr>
          <p:cNvSpPr/>
          <p:nvPr/>
        </p:nvSpPr>
        <p:spPr>
          <a:xfrm>
            <a:off x="8691121" y="3729970"/>
            <a:ext cx="5670590" cy="1169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задачах классификации даже случайные метки гораздо лучше, чем отсутствие меток вообще.</a:t>
            </a:r>
          </a:p>
        </p:txBody>
      </p:sp>
      <p:pic>
        <p:nvPicPr>
          <p:cNvPr id="11" name="Рисунок 10" descr="Восклицательный знак со сплошной заливкой">
            <a:extLst>
              <a:ext uri="{FF2B5EF4-FFF2-40B4-BE49-F238E27FC236}">
                <a16:creationId xmlns:a16="http://schemas.microsoft.com/office/drawing/2014/main" id="{844AEFFF-B514-1F8E-9D95-1ABE4D4BF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3898" y="3729970"/>
            <a:ext cx="687572" cy="687572"/>
          </a:xfrm>
          <a:prstGeom prst="rect">
            <a:avLst/>
          </a:prstGeom>
        </p:spPr>
      </p:pic>
      <p:sp>
        <p:nvSpPr>
          <p:cNvPr id="15" name="Shape 1">
            <a:extLst>
              <a:ext uri="{FF2B5EF4-FFF2-40B4-BE49-F238E27FC236}">
                <a16:creationId xmlns:a16="http://schemas.microsoft.com/office/drawing/2014/main" id="{9033259E-4600-5A85-80B9-233C776F0154}"/>
              </a:ext>
            </a:extLst>
          </p:cNvPr>
          <p:cNvSpPr/>
          <p:nvPr/>
        </p:nvSpPr>
        <p:spPr>
          <a:xfrm>
            <a:off x="8691121" y="5091788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ED77A3CD-E386-A8A2-0A6E-17349CD8AE96}"/>
              </a:ext>
            </a:extLst>
          </p:cNvPr>
          <p:cNvSpPr/>
          <p:nvPr/>
        </p:nvSpPr>
        <p:spPr>
          <a:xfrm>
            <a:off x="8496948" y="4524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Недостатки:</a:t>
            </a:r>
            <a:endParaRPr lang="en-US" sz="220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C0D88566-17C0-CF0A-7CAF-5FFE2D2021E8}"/>
              </a:ext>
            </a:extLst>
          </p:cNvPr>
          <p:cNvSpPr/>
          <p:nvPr/>
        </p:nvSpPr>
        <p:spPr>
          <a:xfrm>
            <a:off x="9146076" y="5011709"/>
            <a:ext cx="323022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Ограниченная </a:t>
            </a: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обобщаемость</a:t>
            </a:r>
            <a:endParaRPr lang="ru-RU" sz="17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CB6FA857-8571-D9B4-C33C-E1DC53E4CBE8}"/>
              </a:ext>
            </a:extLst>
          </p:cNvPr>
          <p:cNvSpPr/>
          <p:nvPr/>
        </p:nvSpPr>
        <p:spPr>
          <a:xfrm>
            <a:off x="8691121" y="5526604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52BC621C-B1AB-8667-9061-F166C65037BE}"/>
              </a:ext>
            </a:extLst>
          </p:cNvPr>
          <p:cNvSpPr/>
          <p:nvPr/>
        </p:nvSpPr>
        <p:spPr>
          <a:xfrm>
            <a:off x="9146075" y="5446525"/>
            <a:ext cx="394314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Зависимость от качества примеров</a:t>
            </a: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2A64ADF5-FCF7-2A21-BF1F-55903DB267E4}"/>
              </a:ext>
            </a:extLst>
          </p:cNvPr>
          <p:cNvSpPr/>
          <p:nvPr/>
        </p:nvSpPr>
        <p:spPr>
          <a:xfrm>
            <a:off x="8691121" y="5944413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CD53F724-957B-64AA-C1BD-696144D3DC0B}"/>
              </a:ext>
            </a:extLst>
          </p:cNvPr>
          <p:cNvSpPr/>
          <p:nvPr/>
        </p:nvSpPr>
        <p:spPr>
          <a:xfrm>
            <a:off x="9146075" y="5864334"/>
            <a:ext cx="4956783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Необходимость в подборе примеров</a:t>
            </a:r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9B405959-5A25-6595-1A67-161751381FCD}"/>
              </a:ext>
            </a:extLst>
          </p:cNvPr>
          <p:cNvSpPr/>
          <p:nvPr/>
        </p:nvSpPr>
        <p:spPr>
          <a:xfrm>
            <a:off x="8691121" y="6364928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A4526AB4-A2A3-88A3-AB85-609A8F0A61CD}"/>
              </a:ext>
            </a:extLst>
          </p:cNvPr>
          <p:cNvSpPr/>
          <p:nvPr/>
        </p:nvSpPr>
        <p:spPr>
          <a:xfrm>
            <a:off x="9146075" y="6284849"/>
            <a:ext cx="3513757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Неэффективность при малом числе примеров</a:t>
            </a:r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AB819904-D83F-B253-66B5-23DB979C3FE0}"/>
              </a:ext>
            </a:extLst>
          </p:cNvPr>
          <p:cNvSpPr/>
          <p:nvPr/>
        </p:nvSpPr>
        <p:spPr>
          <a:xfrm>
            <a:off x="8691121" y="7106292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D88487DB-36CD-6AF7-2551-BDFE57AA7DEC}"/>
              </a:ext>
            </a:extLst>
          </p:cNvPr>
          <p:cNvSpPr/>
          <p:nvPr/>
        </p:nvSpPr>
        <p:spPr>
          <a:xfrm>
            <a:off x="9146075" y="7026213"/>
            <a:ext cx="4361359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Проблемы с масштабированием и сложными задачами</a:t>
            </a:r>
          </a:p>
        </p:txBody>
      </p:sp>
    </p:spTree>
    <p:extLst>
      <p:ext uri="{BB962C8B-B14F-4D97-AF65-F5344CB8AC3E}">
        <p14:creationId xmlns:p14="http://schemas.microsoft.com/office/powerpoint/2010/main" val="303352855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994" y="411718"/>
            <a:ext cx="3997762" cy="467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Chain-of-Thought (CoT)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3994" y="1104186"/>
            <a:ext cx="465939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Цепочка рассуждений для решения сложных задач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39234" y="1576855"/>
            <a:ext cx="6608564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Техника, при которой модель последовательно решает задачу шаг за шагом, демонстрируя логику рассуждений. Особенно эффективна для математических и аналитических задач.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23994" y="3374083"/>
            <a:ext cx="660856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Повышение точности ответов на 20-40%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23994" y="4922635"/>
            <a:ext cx="660856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Улучшение интерпретируемости результатов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23994" y="6471187"/>
            <a:ext cx="660856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Возможность проверить логику решения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54" y="810518"/>
            <a:ext cx="6608564" cy="660856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546" y="8844677"/>
            <a:ext cx="13357860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Пример: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"Решите задачу пошагово: Сначала определите, что нужно найти. Затем выделите данные. Покажите каждое вычисление отдельно."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523994" y="8676323"/>
            <a:ext cx="15240" cy="576263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51F15-E403-B73A-8740-F4F66A01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54CBAC6-020B-1C16-BBFF-4E8080259735}"/>
              </a:ext>
            </a:extLst>
          </p:cNvPr>
          <p:cNvSpPr/>
          <p:nvPr/>
        </p:nvSpPr>
        <p:spPr>
          <a:xfrm flipH="1">
            <a:off x="8352691" y="4677708"/>
            <a:ext cx="45719" cy="20058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C69B137-2AEB-D667-F035-3E314C70BC0B}"/>
              </a:ext>
            </a:extLst>
          </p:cNvPr>
          <p:cNvSpPr/>
          <p:nvPr/>
        </p:nvSpPr>
        <p:spPr>
          <a:xfrm>
            <a:off x="523637" y="871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Chain-of-Thought (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</a:rPr>
              <a:t>CoT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)</a:t>
            </a:r>
            <a:endParaRPr lang="en-US" sz="4450" dirty="0"/>
          </a:p>
        </p:txBody>
      </p:sp>
      <p:pic>
        <p:nvPicPr>
          <p:cNvPr id="9" name="Рисунок 8" descr="Документ со сплошной заливкой">
            <a:extLst>
              <a:ext uri="{FF2B5EF4-FFF2-40B4-BE49-F238E27FC236}">
                <a16:creationId xmlns:a16="http://schemas.microsoft.com/office/drawing/2014/main" id="{D6AC1EF0-635C-B587-4ED4-7346B3F57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4489" y="1690277"/>
            <a:ext cx="611981" cy="611981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A60370A8-A2FA-B427-60EF-C146A0C28F04}"/>
              </a:ext>
            </a:extLst>
          </p:cNvPr>
          <p:cNvSpPr/>
          <p:nvPr/>
        </p:nvSpPr>
        <p:spPr>
          <a:xfrm>
            <a:off x="8084293" y="1691617"/>
            <a:ext cx="6244709" cy="266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Chain-of-thought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(цепочка рассуждений) помогает модели ясно и пошагово объяснить процесс решения задачи. Кроме того, это позволяет модели решать сложные проблемы, нерешаемые через 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Zero-Shot 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или 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Few-Shot</a:t>
            </a: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поскольку она через рассуждение последовательно извлекает более сложный контекст.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7563AA-F569-A047-F8F3-3DBBBA0BA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37" y="1691617"/>
            <a:ext cx="6820852" cy="5725324"/>
          </a:xfrm>
          <a:prstGeom prst="rect">
            <a:avLst/>
          </a:prstGeom>
        </p:spPr>
      </p:pic>
      <p:sp>
        <p:nvSpPr>
          <p:cNvPr id="22" name="Shape 1">
            <a:extLst>
              <a:ext uri="{FF2B5EF4-FFF2-40B4-BE49-F238E27FC236}">
                <a16:creationId xmlns:a16="http://schemas.microsoft.com/office/drawing/2014/main" id="{8CED85F5-C8E6-5B9D-18C7-FFA1F8432EDC}"/>
              </a:ext>
            </a:extLst>
          </p:cNvPr>
          <p:cNvSpPr/>
          <p:nvPr/>
        </p:nvSpPr>
        <p:spPr>
          <a:xfrm>
            <a:off x="8278466" y="4725196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91724E93-9845-5E9B-18F1-5A19262483D8}"/>
              </a:ext>
            </a:extLst>
          </p:cNvPr>
          <p:cNvSpPr/>
          <p:nvPr/>
        </p:nvSpPr>
        <p:spPr>
          <a:xfrm>
            <a:off x="8084293" y="4157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D4D4D1"/>
                </a:solidFill>
                <a:latin typeface="IBM Plex Sans Medium" pitchFamily="34" charset="0"/>
              </a:rPr>
              <a:t>Недостатки:</a:t>
            </a:r>
            <a:endParaRPr lang="en-US" sz="220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B10ABE0E-0A7B-D504-5FDC-77B273479EB0}"/>
              </a:ext>
            </a:extLst>
          </p:cNvPr>
          <p:cNvSpPr/>
          <p:nvPr/>
        </p:nvSpPr>
        <p:spPr>
          <a:xfrm>
            <a:off x="8733421" y="4645117"/>
            <a:ext cx="323022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Увеличение сложности</a:t>
            </a:r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A897457E-2538-6C36-CA88-3C7EBFC0580F}"/>
              </a:ext>
            </a:extLst>
          </p:cNvPr>
          <p:cNvSpPr/>
          <p:nvPr/>
        </p:nvSpPr>
        <p:spPr>
          <a:xfrm>
            <a:off x="8278466" y="5160012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932C6271-5837-BCB2-0DA5-018C42BFA285}"/>
              </a:ext>
            </a:extLst>
          </p:cNvPr>
          <p:cNvSpPr/>
          <p:nvPr/>
        </p:nvSpPr>
        <p:spPr>
          <a:xfrm>
            <a:off x="8733420" y="5079933"/>
            <a:ext cx="445095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Зависимость от точности каждого шага</a:t>
            </a:r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D39BDB33-32B5-4F7B-4CB1-E14762F30AAB}"/>
              </a:ext>
            </a:extLst>
          </p:cNvPr>
          <p:cNvSpPr/>
          <p:nvPr/>
        </p:nvSpPr>
        <p:spPr>
          <a:xfrm>
            <a:off x="8278466" y="5577821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3CD4AD33-2949-63DD-1B96-07320E6B0581}"/>
              </a:ext>
            </a:extLst>
          </p:cNvPr>
          <p:cNvSpPr/>
          <p:nvPr/>
        </p:nvSpPr>
        <p:spPr>
          <a:xfrm>
            <a:off x="8733420" y="5497742"/>
            <a:ext cx="4956783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Необходимость в подборе примеров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6BA40204-05FB-0165-C740-6F435B594589}"/>
              </a:ext>
            </a:extLst>
          </p:cNvPr>
          <p:cNvSpPr/>
          <p:nvPr/>
        </p:nvSpPr>
        <p:spPr>
          <a:xfrm>
            <a:off x="8278466" y="5998336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EB3E04D7-6014-EE05-4163-CFBD0E6F4184}"/>
              </a:ext>
            </a:extLst>
          </p:cNvPr>
          <p:cNvSpPr/>
          <p:nvPr/>
        </p:nvSpPr>
        <p:spPr>
          <a:xfrm>
            <a:off x="8733420" y="5918257"/>
            <a:ext cx="3513757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всегда необходима</a:t>
            </a:r>
          </a:p>
        </p:txBody>
      </p:sp>
      <p:sp>
        <p:nvSpPr>
          <p:cNvPr id="31" name="Shape 1">
            <a:extLst>
              <a:ext uri="{FF2B5EF4-FFF2-40B4-BE49-F238E27FC236}">
                <a16:creationId xmlns:a16="http://schemas.microsoft.com/office/drawing/2014/main" id="{26214F53-C6F4-EC61-73B8-24FEF6F213FF}"/>
              </a:ext>
            </a:extLst>
          </p:cNvPr>
          <p:cNvSpPr/>
          <p:nvPr/>
        </p:nvSpPr>
        <p:spPr>
          <a:xfrm>
            <a:off x="8278466" y="6418851"/>
            <a:ext cx="194172" cy="194172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FC6CC3FD-9C7C-D575-037C-5AADCC79418B}"/>
              </a:ext>
            </a:extLst>
          </p:cNvPr>
          <p:cNvSpPr/>
          <p:nvPr/>
        </p:nvSpPr>
        <p:spPr>
          <a:xfrm>
            <a:off x="8733420" y="6338772"/>
            <a:ext cx="4361359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Зависимость от однозначности формулировок</a:t>
            </a:r>
          </a:p>
        </p:txBody>
      </p:sp>
    </p:spTree>
    <p:extLst>
      <p:ext uri="{BB962C8B-B14F-4D97-AF65-F5344CB8AC3E}">
        <p14:creationId xmlns:p14="http://schemas.microsoft.com/office/powerpoint/2010/main" val="2258047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511" y="522684"/>
            <a:ext cx="5182314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Self-Ask Decomposition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1511" y="1396841"/>
            <a:ext cx="501407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Разбиение сложных вопросов на подзадачи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1511" y="1975604"/>
            <a:ext cx="188952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61511" y="2273856"/>
            <a:ext cx="782097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661511" y="2413992"/>
            <a:ext cx="295394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сложного вопроса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1511" y="2822615"/>
            <a:ext cx="782097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самостоятельно определяет, из каких компонентов состоит задача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61511" y="3455670"/>
            <a:ext cx="188952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1511" y="3753922"/>
            <a:ext cx="782097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1" name="Text 8"/>
          <p:cNvSpPr/>
          <p:nvPr/>
        </p:nvSpPr>
        <p:spPr>
          <a:xfrm>
            <a:off x="661511" y="3894058"/>
            <a:ext cx="26268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Создание подвопросов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61511" y="4302681"/>
            <a:ext cx="782097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Каждый аспект проблемы формулируется как отдельная подзадача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61511" y="4935736"/>
            <a:ext cx="188952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1511" y="5233988"/>
            <a:ext cx="782097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5" name="Text 12"/>
          <p:cNvSpPr/>
          <p:nvPr/>
        </p:nvSpPr>
        <p:spPr>
          <a:xfrm>
            <a:off x="661511" y="5374124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Решение по частям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61511" y="5782747"/>
            <a:ext cx="782097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Каждая подзадача решается индивидуально с максимальной точностью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61511" y="6415802"/>
            <a:ext cx="188952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61511" y="6714053"/>
            <a:ext cx="782097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661511" y="6854190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Синтез результата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61511" y="7262813"/>
            <a:ext cx="782097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 ответы объединяются в комплексное и структурированное решение</a:t>
            </a:r>
            <a:endParaRPr lang="en-US" sz="145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512" y="864989"/>
            <a:ext cx="7685365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Фреймворки структурирования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8512" y="1993463"/>
            <a:ext cx="3009424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AUTOMAT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6188512" y="2701885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FFBC8F"/>
          </a:solidFill>
          <a:ln/>
        </p:spPr>
      </p:sp>
      <p:sp>
        <p:nvSpPr>
          <p:cNvPr id="6" name="Text 3"/>
          <p:cNvSpPr/>
          <p:nvPr/>
        </p:nvSpPr>
        <p:spPr>
          <a:xfrm>
            <a:off x="6489383" y="259532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Act as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89383" y="3109317"/>
            <a:ext cx="332434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Определите роль для ИИ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8512" y="3938111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FFBC8F"/>
          </a:solidFill>
          <a:ln/>
        </p:spPr>
      </p:sp>
      <p:sp>
        <p:nvSpPr>
          <p:cNvPr id="9" name="Text 6"/>
          <p:cNvSpPr/>
          <p:nvPr/>
        </p:nvSpPr>
        <p:spPr>
          <a:xfrm>
            <a:off x="6489383" y="3831550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489383" y="4345543"/>
            <a:ext cx="332434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Опишите целевую аудиторию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88512" y="5174337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FFBC8F"/>
          </a:solidFill>
          <a:ln/>
        </p:spPr>
      </p:sp>
      <p:sp>
        <p:nvSpPr>
          <p:cNvPr id="12" name="Text 9"/>
          <p:cNvSpPr/>
          <p:nvPr/>
        </p:nvSpPr>
        <p:spPr>
          <a:xfrm>
            <a:off x="6489383" y="5067776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Targeted Action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489383" y="5581769"/>
            <a:ext cx="332434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Укажите конкретную цель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88512" y="6410563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FFBC8F"/>
          </a:solidFill>
          <a:ln/>
        </p:spPr>
      </p:sp>
      <p:sp>
        <p:nvSpPr>
          <p:cNvPr id="15" name="Text 12"/>
          <p:cNvSpPr/>
          <p:nvPr/>
        </p:nvSpPr>
        <p:spPr>
          <a:xfrm>
            <a:off x="6489383" y="6304002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Output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489383" y="6817995"/>
            <a:ext cx="332434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Задайте формат ответа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310693" y="1993463"/>
            <a:ext cx="3009424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CO-STAR</a:t>
            </a:r>
            <a:endParaRPr lang="en-US" sz="2350" dirty="0"/>
          </a:p>
        </p:txBody>
      </p:sp>
      <p:sp>
        <p:nvSpPr>
          <p:cNvPr id="18" name="Shape 15"/>
          <p:cNvSpPr/>
          <p:nvPr/>
        </p:nvSpPr>
        <p:spPr>
          <a:xfrm>
            <a:off x="10310693" y="2701885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10611564" y="259532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Context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10611564" y="3109317"/>
            <a:ext cx="332434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Контекст и предыстория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10310693" y="3938111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FFBC8F"/>
          </a:solidFill>
          <a:ln/>
        </p:spPr>
      </p:sp>
      <p:sp>
        <p:nvSpPr>
          <p:cNvPr id="22" name="Text 19"/>
          <p:cNvSpPr/>
          <p:nvPr/>
        </p:nvSpPr>
        <p:spPr>
          <a:xfrm>
            <a:off x="10611564" y="3831550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Objective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0611564" y="4345543"/>
            <a:ext cx="332434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Четкая цель запроса</a:t>
            </a:r>
            <a:endParaRPr lang="en-US" sz="1550" dirty="0"/>
          </a:p>
        </p:txBody>
      </p:sp>
      <p:sp>
        <p:nvSpPr>
          <p:cNvPr id="24" name="Shape 21"/>
          <p:cNvSpPr/>
          <p:nvPr/>
        </p:nvSpPr>
        <p:spPr>
          <a:xfrm>
            <a:off x="10310693" y="5174337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FFBC8F"/>
          </a:solidFill>
          <a:ln/>
        </p:spPr>
      </p:sp>
      <p:sp>
        <p:nvSpPr>
          <p:cNvPr id="25" name="Text 22"/>
          <p:cNvSpPr/>
          <p:nvPr/>
        </p:nvSpPr>
        <p:spPr>
          <a:xfrm>
            <a:off x="10611564" y="5067776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Style</a:t>
            </a:r>
            <a:endParaRPr lang="en-US" sz="1950" dirty="0"/>
          </a:p>
        </p:txBody>
      </p:sp>
      <p:sp>
        <p:nvSpPr>
          <p:cNvPr id="26" name="Text 23"/>
          <p:cNvSpPr/>
          <p:nvPr/>
        </p:nvSpPr>
        <p:spPr>
          <a:xfrm>
            <a:off x="10611564" y="5581769"/>
            <a:ext cx="332434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Стиль и тон общения</a:t>
            </a:r>
            <a:endParaRPr lang="en-US" sz="1550" dirty="0"/>
          </a:p>
        </p:txBody>
      </p:sp>
      <p:sp>
        <p:nvSpPr>
          <p:cNvPr id="27" name="Shape 24"/>
          <p:cNvSpPr/>
          <p:nvPr/>
        </p:nvSpPr>
        <p:spPr>
          <a:xfrm>
            <a:off x="10310693" y="6410563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FFBC8F"/>
          </a:solidFill>
          <a:ln/>
        </p:spPr>
      </p:sp>
      <p:sp>
        <p:nvSpPr>
          <p:cNvPr id="28" name="Text 25"/>
          <p:cNvSpPr/>
          <p:nvPr/>
        </p:nvSpPr>
        <p:spPr>
          <a:xfrm>
            <a:off x="10611564" y="6304002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Result</a:t>
            </a:r>
            <a:endParaRPr lang="en-US" sz="1950" dirty="0"/>
          </a:p>
        </p:txBody>
      </p:sp>
      <p:sp>
        <p:nvSpPr>
          <p:cNvPr id="29" name="Text 26"/>
          <p:cNvSpPr/>
          <p:nvPr/>
        </p:nvSpPr>
        <p:spPr>
          <a:xfrm>
            <a:off x="10611564" y="6817995"/>
            <a:ext cx="332434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Ожидаемый результат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2193</Words>
  <Application>Microsoft Office PowerPoint</Application>
  <PresentationFormat>Произвольный</PresentationFormat>
  <Paragraphs>278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IBM Plex Sans Light</vt:lpstr>
      <vt:lpstr>IBM Plex Sans Medium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Tempest</cp:lastModifiedBy>
  <cp:revision>4</cp:revision>
  <dcterms:created xsi:type="dcterms:W3CDTF">2025-09-23T18:51:08Z</dcterms:created>
  <dcterms:modified xsi:type="dcterms:W3CDTF">2025-09-23T19:39:43Z</dcterms:modified>
</cp:coreProperties>
</file>